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286" r:id="rId2"/>
    <p:sldId id="334" r:id="rId3"/>
    <p:sldId id="299" r:id="rId4"/>
    <p:sldId id="301" r:id="rId5"/>
    <p:sldId id="302" r:id="rId6"/>
    <p:sldId id="303" r:id="rId7"/>
    <p:sldId id="304" r:id="rId8"/>
    <p:sldId id="305" r:id="rId9"/>
    <p:sldId id="307" r:id="rId10"/>
    <p:sldId id="300" r:id="rId11"/>
    <p:sldId id="298" r:id="rId12"/>
    <p:sldId id="311" r:id="rId13"/>
    <p:sldId id="310" r:id="rId14"/>
    <p:sldId id="313" r:id="rId15"/>
    <p:sldId id="314" r:id="rId16"/>
    <p:sldId id="315" r:id="rId17"/>
    <p:sldId id="316" r:id="rId18"/>
    <p:sldId id="317" r:id="rId19"/>
    <p:sldId id="318" r:id="rId20"/>
    <p:sldId id="321" r:id="rId21"/>
    <p:sldId id="320" r:id="rId22"/>
    <p:sldId id="335" r:id="rId23"/>
    <p:sldId id="322" r:id="rId24"/>
    <p:sldId id="324" r:id="rId25"/>
    <p:sldId id="325" r:id="rId26"/>
    <p:sldId id="323" r:id="rId27"/>
    <p:sldId id="326" r:id="rId28"/>
    <p:sldId id="327" r:id="rId29"/>
    <p:sldId id="328" r:id="rId30"/>
    <p:sldId id="329" r:id="rId31"/>
    <p:sldId id="330" r:id="rId32"/>
    <p:sldId id="331" r:id="rId33"/>
    <p:sldId id="332" r:id="rId34"/>
    <p:sldId id="308" r:id="rId35"/>
    <p:sldId id="333" r:id="rId36"/>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059" autoAdjust="0"/>
  </p:normalViewPr>
  <p:slideViewPr>
    <p:cSldViewPr snapToGrid="0">
      <p:cViewPr varScale="1">
        <p:scale>
          <a:sx n="143" d="100"/>
          <a:sy n="143" d="100"/>
        </p:scale>
        <p:origin x="720" y="114"/>
      </p:cViewPr>
      <p:guideLst>
        <p:guide orient="horz" pos="1620"/>
        <p:guide pos="2880"/>
      </p:guideLst>
    </p:cSldViewPr>
  </p:slideViewPr>
  <p:notesTextViewPr>
    <p:cViewPr>
      <p:scale>
        <a:sx n="3" d="2"/>
        <a:sy n="3" d="2"/>
      </p:scale>
      <p:origin x="0" y="0"/>
    </p:cViewPr>
  </p:notesTextViewPr>
  <p:sorterViewPr>
    <p:cViewPr>
      <p:scale>
        <a:sx n="130" d="100"/>
        <a:sy n="130" d="100"/>
      </p:scale>
      <p:origin x="0" y="712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2636E9-5160-437A-98E2-ED8BEDC271E8}" type="datetimeFigureOut">
              <a:rPr lang="zh-CN" altLang="en-US" smtClean="0"/>
              <a:t>2017/8/28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1F5A84-7549-44F9-AD48-C62E655B372D}" type="slidenum">
              <a:rPr lang="zh-CN" altLang="en-US" smtClean="0"/>
              <a:t>‹#›</a:t>
            </a:fld>
            <a:endParaRPr lang="zh-CN" altLang="en-US"/>
          </a:p>
        </p:txBody>
      </p:sp>
    </p:spTree>
    <p:extLst>
      <p:ext uri="{BB962C8B-B14F-4D97-AF65-F5344CB8AC3E}">
        <p14:creationId xmlns:p14="http://schemas.microsoft.com/office/powerpoint/2010/main" val="1559294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F5A84-7549-44F9-AD48-C62E655B372D}" type="slidenum">
              <a:rPr lang="zh-CN" altLang="en-US" smtClean="0"/>
              <a:t>3</a:t>
            </a:fld>
            <a:endParaRPr lang="zh-CN" altLang="en-US"/>
          </a:p>
        </p:txBody>
      </p:sp>
    </p:spTree>
    <p:extLst>
      <p:ext uri="{BB962C8B-B14F-4D97-AF65-F5344CB8AC3E}">
        <p14:creationId xmlns:p14="http://schemas.microsoft.com/office/powerpoint/2010/main" val="13679719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左图说明达到</a:t>
            </a:r>
            <a:r>
              <a:rPr lang="en-US" altLang="zh-CN" dirty="0"/>
              <a:t>1000</a:t>
            </a:r>
            <a:r>
              <a:rPr lang="zh-CN" altLang="en-US" dirty="0"/>
              <a:t>个</a:t>
            </a:r>
            <a:r>
              <a:rPr lang="en-US" altLang="zh-CN" dirty="0" err="1"/>
              <a:t>epoches</a:t>
            </a:r>
            <a:r>
              <a:rPr lang="zh-CN" altLang="en-US" dirty="0"/>
              <a:t>的时候，模型基本稳定了，右图说明在</a:t>
            </a:r>
            <a:r>
              <a:rPr lang="en-US" altLang="zh-CN" dirty="0"/>
              <a:t>CITYU</a:t>
            </a:r>
            <a:r>
              <a:rPr lang="zh-CN" altLang="en-US" dirty="0"/>
              <a:t>数据集上，使用</a:t>
            </a:r>
            <a:r>
              <a:rPr lang="en-US" altLang="zh-CN" dirty="0" err="1"/>
              <a:t>BaseLine</a:t>
            </a:r>
            <a:r>
              <a:rPr lang="zh-CN" altLang="en-US" dirty="0"/>
              <a:t>模型和作者的模型，每个句子对应的评分，发现左上角的比右下角的多，说明作者这个模型比</a:t>
            </a:r>
            <a:r>
              <a:rPr lang="en-US" altLang="zh-CN" dirty="0" err="1"/>
              <a:t>BaseLine</a:t>
            </a:r>
            <a:r>
              <a:rPr lang="zh-CN" altLang="en-US" dirty="0"/>
              <a:t>模型好</a:t>
            </a:r>
          </a:p>
        </p:txBody>
      </p:sp>
      <p:sp>
        <p:nvSpPr>
          <p:cNvPr id="4" name="灯片编号占位符 3"/>
          <p:cNvSpPr>
            <a:spLocks noGrp="1"/>
          </p:cNvSpPr>
          <p:nvPr>
            <p:ph type="sldNum" sz="quarter" idx="10"/>
          </p:nvPr>
        </p:nvSpPr>
        <p:spPr/>
        <p:txBody>
          <a:bodyPr/>
          <a:lstStyle/>
          <a:p>
            <a:fld id="{2E1F5A84-7549-44F9-AD48-C62E655B372D}" type="slidenum">
              <a:rPr lang="zh-CN" altLang="en-US" smtClean="0"/>
              <a:t>32</a:t>
            </a:fld>
            <a:endParaRPr lang="zh-CN" altLang="en-US"/>
          </a:p>
        </p:txBody>
      </p:sp>
    </p:spTree>
    <p:extLst>
      <p:ext uri="{BB962C8B-B14F-4D97-AF65-F5344CB8AC3E}">
        <p14:creationId xmlns:p14="http://schemas.microsoft.com/office/powerpoint/2010/main" val="3572558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左图说明达到</a:t>
            </a:r>
            <a:r>
              <a:rPr lang="en-US" altLang="zh-CN" dirty="0"/>
              <a:t>1000</a:t>
            </a:r>
            <a:r>
              <a:rPr lang="zh-CN" altLang="en-US" dirty="0"/>
              <a:t>个</a:t>
            </a:r>
            <a:r>
              <a:rPr lang="en-US" altLang="zh-CN" dirty="0" err="1"/>
              <a:t>epoches</a:t>
            </a:r>
            <a:r>
              <a:rPr lang="zh-CN" altLang="en-US" dirty="0"/>
              <a:t>的时候，模型基本稳定了，右图说明在</a:t>
            </a:r>
            <a:r>
              <a:rPr lang="en-US" altLang="zh-CN" dirty="0"/>
              <a:t>CITYU</a:t>
            </a:r>
            <a:r>
              <a:rPr lang="zh-CN" altLang="en-US" dirty="0"/>
              <a:t>数据集上，使用</a:t>
            </a:r>
            <a:r>
              <a:rPr lang="en-US" altLang="zh-CN" dirty="0" err="1"/>
              <a:t>BaseLine</a:t>
            </a:r>
            <a:r>
              <a:rPr lang="zh-CN" altLang="en-US" dirty="0"/>
              <a:t>模型和作者的模型，每个句子对应的评分，发现左上角的比右下角的多，说明作者这个模型比</a:t>
            </a:r>
            <a:r>
              <a:rPr lang="en-US" altLang="zh-CN" dirty="0" err="1"/>
              <a:t>BaseLine</a:t>
            </a:r>
            <a:r>
              <a:rPr lang="zh-CN" altLang="en-US" dirty="0"/>
              <a:t>模型好</a:t>
            </a:r>
          </a:p>
        </p:txBody>
      </p:sp>
      <p:sp>
        <p:nvSpPr>
          <p:cNvPr id="4" name="灯片编号占位符 3"/>
          <p:cNvSpPr>
            <a:spLocks noGrp="1"/>
          </p:cNvSpPr>
          <p:nvPr>
            <p:ph type="sldNum" sz="quarter" idx="10"/>
          </p:nvPr>
        </p:nvSpPr>
        <p:spPr/>
        <p:txBody>
          <a:bodyPr/>
          <a:lstStyle/>
          <a:p>
            <a:fld id="{2E1F5A84-7549-44F9-AD48-C62E655B372D}" type="slidenum">
              <a:rPr lang="zh-CN" altLang="en-US" smtClean="0"/>
              <a:t>33</a:t>
            </a:fld>
            <a:endParaRPr lang="zh-CN" altLang="en-US"/>
          </a:p>
        </p:txBody>
      </p:sp>
    </p:spTree>
    <p:extLst>
      <p:ext uri="{BB962C8B-B14F-4D97-AF65-F5344CB8AC3E}">
        <p14:creationId xmlns:p14="http://schemas.microsoft.com/office/powerpoint/2010/main" val="11571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F5A84-7549-44F9-AD48-C62E655B372D}" type="slidenum">
              <a:rPr lang="zh-CN" altLang="en-US" smtClean="0"/>
              <a:t>4</a:t>
            </a:fld>
            <a:endParaRPr lang="zh-CN" altLang="en-US"/>
          </a:p>
        </p:txBody>
      </p:sp>
    </p:spTree>
    <p:extLst>
      <p:ext uri="{BB962C8B-B14F-4D97-AF65-F5344CB8AC3E}">
        <p14:creationId xmlns:p14="http://schemas.microsoft.com/office/powerpoint/2010/main" val="3985809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F5A84-7549-44F9-AD48-C62E655B372D}" type="slidenum">
              <a:rPr lang="zh-CN" altLang="en-US" smtClean="0"/>
              <a:t>5</a:t>
            </a:fld>
            <a:endParaRPr lang="zh-CN" altLang="en-US"/>
          </a:p>
        </p:txBody>
      </p:sp>
    </p:spTree>
    <p:extLst>
      <p:ext uri="{BB962C8B-B14F-4D97-AF65-F5344CB8AC3E}">
        <p14:creationId xmlns:p14="http://schemas.microsoft.com/office/powerpoint/2010/main" val="1481189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E1F5A84-7549-44F9-AD48-C62E655B372D}" type="slidenum">
              <a:rPr lang="zh-CN" altLang="en-US" smtClean="0"/>
              <a:t>6</a:t>
            </a:fld>
            <a:endParaRPr lang="zh-CN" altLang="en-US"/>
          </a:p>
        </p:txBody>
      </p:sp>
    </p:spTree>
    <p:extLst>
      <p:ext uri="{BB962C8B-B14F-4D97-AF65-F5344CB8AC3E}">
        <p14:creationId xmlns:p14="http://schemas.microsoft.com/office/powerpoint/2010/main" val="3839330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问题</a:t>
            </a:r>
            <a:r>
              <a:rPr lang="en-US" altLang="zh-CN" dirty="0"/>
              <a:t>1</a:t>
            </a:r>
            <a:r>
              <a:rPr lang="zh-CN" altLang="en-US" dirty="0"/>
              <a:t>：</a:t>
            </a:r>
            <a:r>
              <a:rPr lang="zh-CN" altLang="en-US" sz="1200" b="0" i="0" kern="1200" dirty="0">
                <a:solidFill>
                  <a:schemeClr val="tx1"/>
                </a:solidFill>
                <a:effectLst/>
                <a:latin typeface="+mn-lt"/>
                <a:ea typeface="+mn-ea"/>
                <a:cs typeface="+mn-cs"/>
              </a:rPr>
              <a:t>另外，分值都相较于上一个表格有所提升，因为是在全集（训练集</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开发集）上训练的。</a:t>
            </a:r>
            <a:endParaRPr lang="en-US" altLang="zh-CN" sz="1200" b="0" i="0" kern="1200" dirty="0">
              <a:solidFill>
                <a:schemeClr val="tx1"/>
              </a:solidFill>
              <a:effectLst/>
              <a:latin typeface="+mn-lt"/>
              <a:ea typeface="+mn-ea"/>
              <a:cs typeface="+mn-cs"/>
            </a:endParaRPr>
          </a:p>
          <a:p>
            <a:r>
              <a:rPr lang="zh-CN" altLang="en-US" dirty="0"/>
              <a:t>问题</a:t>
            </a:r>
            <a:r>
              <a:rPr lang="en-US" altLang="zh-CN" dirty="0"/>
              <a:t>2</a:t>
            </a:r>
            <a:r>
              <a:rPr lang="zh-CN" altLang="en-US" dirty="0"/>
              <a:t>：</a:t>
            </a:r>
            <a:r>
              <a:rPr lang="zh-CN" altLang="en-US" sz="1200" b="0" i="0" kern="1200" dirty="0">
                <a:solidFill>
                  <a:schemeClr val="tx1"/>
                </a:solidFill>
                <a:effectLst/>
                <a:latin typeface="+mn-lt"/>
                <a:ea typeface="+mn-ea"/>
                <a:cs typeface="+mn-cs"/>
              </a:rPr>
              <a:t>争议发生在“中文习语”的替换上，用词典替换测试集中较长的词语实在无法认同</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E1F5A84-7549-44F9-AD48-C62E655B372D}" type="slidenum">
              <a:rPr lang="zh-CN" altLang="en-US" smtClean="0"/>
              <a:t>7</a:t>
            </a:fld>
            <a:endParaRPr lang="zh-CN" altLang="en-US"/>
          </a:p>
        </p:txBody>
      </p:sp>
    </p:spTree>
    <p:extLst>
      <p:ext uri="{BB962C8B-B14F-4D97-AF65-F5344CB8AC3E}">
        <p14:creationId xmlns:p14="http://schemas.microsoft.com/office/powerpoint/2010/main" val="3616671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问题</a:t>
            </a:r>
            <a:r>
              <a:rPr lang="en-US" altLang="zh-CN" dirty="0"/>
              <a:t>1</a:t>
            </a:r>
            <a:r>
              <a:rPr lang="zh-CN" altLang="en-US" dirty="0"/>
              <a:t>：</a:t>
            </a:r>
            <a:r>
              <a:rPr lang="zh-CN" altLang="en-US" sz="1200" b="0" i="0" kern="1200" dirty="0">
                <a:solidFill>
                  <a:schemeClr val="tx1"/>
                </a:solidFill>
                <a:effectLst/>
                <a:latin typeface="+mn-lt"/>
                <a:ea typeface="+mn-ea"/>
                <a:cs typeface="+mn-cs"/>
              </a:rPr>
              <a:t>另外，分值都相较于上一个表格有所提升，因为是在全集（训练集</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开发集）上训练的。</a:t>
            </a:r>
            <a:endParaRPr lang="en-US" altLang="zh-CN" sz="1200" b="0" i="0" kern="1200" dirty="0">
              <a:solidFill>
                <a:schemeClr val="tx1"/>
              </a:solidFill>
              <a:effectLst/>
              <a:latin typeface="+mn-lt"/>
              <a:ea typeface="+mn-ea"/>
              <a:cs typeface="+mn-cs"/>
            </a:endParaRPr>
          </a:p>
          <a:p>
            <a:r>
              <a:rPr lang="zh-CN" altLang="en-US" dirty="0"/>
              <a:t>问题</a:t>
            </a:r>
            <a:r>
              <a:rPr lang="en-US" altLang="zh-CN" dirty="0"/>
              <a:t>2</a:t>
            </a:r>
            <a:r>
              <a:rPr lang="zh-CN" altLang="en-US" dirty="0"/>
              <a:t>：</a:t>
            </a:r>
            <a:r>
              <a:rPr lang="zh-CN" altLang="en-US" sz="1200" b="0" i="0" kern="1200" dirty="0">
                <a:solidFill>
                  <a:schemeClr val="tx1"/>
                </a:solidFill>
                <a:effectLst/>
                <a:latin typeface="+mn-lt"/>
                <a:ea typeface="+mn-ea"/>
                <a:cs typeface="+mn-cs"/>
              </a:rPr>
              <a:t>争议发生在“中文习语”的替换上，用词典替换测试集中较长的词语实在无法认同</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E1F5A84-7549-44F9-AD48-C62E655B372D}" type="slidenum">
              <a:rPr lang="zh-CN" altLang="en-US" smtClean="0"/>
              <a:t>8</a:t>
            </a:fld>
            <a:endParaRPr lang="zh-CN" altLang="en-US"/>
          </a:p>
        </p:txBody>
      </p:sp>
    </p:spTree>
    <p:extLst>
      <p:ext uri="{BB962C8B-B14F-4D97-AF65-F5344CB8AC3E}">
        <p14:creationId xmlns:p14="http://schemas.microsoft.com/office/powerpoint/2010/main" val="496218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问题</a:t>
            </a:r>
            <a:r>
              <a:rPr lang="en-US" altLang="zh-CN" dirty="0"/>
              <a:t>1</a:t>
            </a:r>
            <a:r>
              <a:rPr lang="zh-CN" altLang="en-US" dirty="0"/>
              <a:t>：</a:t>
            </a:r>
            <a:r>
              <a:rPr lang="zh-CN" altLang="en-US" sz="1200" b="0" i="0" kern="1200" dirty="0">
                <a:solidFill>
                  <a:schemeClr val="tx1"/>
                </a:solidFill>
                <a:effectLst/>
                <a:latin typeface="+mn-lt"/>
                <a:ea typeface="+mn-ea"/>
                <a:cs typeface="+mn-cs"/>
              </a:rPr>
              <a:t>另外，分值都相较于上一个表格有所提升，因为是在全集（训练集</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开发集）上训练的。</a:t>
            </a:r>
            <a:endParaRPr lang="en-US" altLang="zh-CN" sz="1200" b="0" i="0" kern="1200" dirty="0">
              <a:solidFill>
                <a:schemeClr val="tx1"/>
              </a:solidFill>
              <a:effectLst/>
              <a:latin typeface="+mn-lt"/>
              <a:ea typeface="+mn-ea"/>
              <a:cs typeface="+mn-cs"/>
            </a:endParaRPr>
          </a:p>
          <a:p>
            <a:r>
              <a:rPr lang="zh-CN" altLang="en-US" dirty="0"/>
              <a:t>问题</a:t>
            </a:r>
            <a:r>
              <a:rPr lang="en-US" altLang="zh-CN" dirty="0"/>
              <a:t>2</a:t>
            </a:r>
            <a:r>
              <a:rPr lang="zh-CN" altLang="en-US" dirty="0"/>
              <a:t>：</a:t>
            </a:r>
            <a:r>
              <a:rPr lang="zh-CN" altLang="en-US" sz="1200" b="0" i="0" kern="1200" dirty="0">
                <a:solidFill>
                  <a:schemeClr val="tx1"/>
                </a:solidFill>
                <a:effectLst/>
                <a:latin typeface="+mn-lt"/>
                <a:ea typeface="+mn-ea"/>
                <a:cs typeface="+mn-cs"/>
              </a:rPr>
              <a:t>争议发生在“中文习语”的替换上，用词典替换测试集中较长的词语实在无法认同</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2E1F5A84-7549-44F9-AD48-C62E655B372D}" type="slidenum">
              <a:rPr lang="zh-CN" altLang="en-US" smtClean="0"/>
              <a:t>9</a:t>
            </a:fld>
            <a:endParaRPr lang="zh-CN" altLang="en-US"/>
          </a:p>
        </p:txBody>
      </p:sp>
    </p:spTree>
    <p:extLst>
      <p:ext uri="{BB962C8B-B14F-4D97-AF65-F5344CB8AC3E}">
        <p14:creationId xmlns:p14="http://schemas.microsoft.com/office/powerpoint/2010/main" val="1634777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随着深度学习的普及，有越来越多的研究应用新模型到中文分词上，让人直呼“手快有，手慢无”。不过这些神经网络方法的真实水平如何？具体数值多少？以</a:t>
            </a:r>
            <a:r>
              <a:rPr lang="en-US" altLang="zh-CN" sz="1200" b="0" i="0" kern="1200" dirty="0">
                <a:solidFill>
                  <a:schemeClr val="tx1"/>
                </a:solidFill>
                <a:effectLst/>
                <a:latin typeface="+mn-lt"/>
                <a:ea typeface="+mn-ea"/>
                <a:cs typeface="+mn-cs"/>
              </a:rPr>
              <a:t>Sighan05</a:t>
            </a:r>
            <a:r>
              <a:rPr lang="zh-CN" altLang="en-US" sz="1200" b="0" i="0" kern="1200" dirty="0">
                <a:solidFill>
                  <a:schemeClr val="tx1"/>
                </a:solidFill>
                <a:effectLst/>
                <a:latin typeface="+mn-lt"/>
                <a:ea typeface="+mn-ea"/>
                <a:cs typeface="+mn-cs"/>
              </a:rPr>
              <a:t>中的</a:t>
            </a:r>
            <a:r>
              <a:rPr lang="en-US" altLang="zh-CN" dirty="0"/>
              <a:t>PKU</a:t>
            </a:r>
            <a:r>
              <a:rPr lang="zh-CN" altLang="en-US" sz="1200" b="0" i="0" kern="1200" dirty="0">
                <a:solidFill>
                  <a:schemeClr val="tx1"/>
                </a:solidFill>
                <a:effectLst/>
                <a:latin typeface="+mn-lt"/>
                <a:ea typeface="+mn-ea"/>
                <a:cs typeface="+mn-cs"/>
              </a:rPr>
              <a:t>数据集为例，真像一些论文所言，一个</a:t>
            </a:r>
            <a:r>
              <a:rPr lang="en-US" altLang="zh-CN" sz="1200" b="0" i="0" kern="1200" dirty="0">
                <a:solidFill>
                  <a:schemeClr val="tx1"/>
                </a:solidFill>
                <a:effectLst/>
                <a:latin typeface="+mn-lt"/>
                <a:ea typeface="+mn-ea"/>
                <a:cs typeface="+mn-cs"/>
              </a:rPr>
              <a:t>LSTM-CRF</a:t>
            </a:r>
            <a:r>
              <a:rPr lang="zh-CN" altLang="en-US" sz="1200" b="0" i="0" kern="1200" dirty="0">
                <a:solidFill>
                  <a:schemeClr val="tx1"/>
                </a:solidFill>
                <a:effectLst/>
                <a:latin typeface="+mn-lt"/>
                <a:ea typeface="+mn-ea"/>
                <a:cs typeface="+mn-cs"/>
              </a:rPr>
              <a:t>就有</a:t>
            </a:r>
            <a:r>
              <a:rPr lang="en-US" altLang="zh-CN" dirty="0"/>
              <a:t>96.5%</a:t>
            </a:r>
            <a:r>
              <a:rPr lang="zh-CN" altLang="en-US" sz="1200" b="0" i="0" kern="1200" dirty="0">
                <a:solidFill>
                  <a:schemeClr val="tx1"/>
                </a:solidFill>
                <a:effectLst/>
                <a:latin typeface="+mn-lt"/>
                <a:ea typeface="+mn-ea"/>
                <a:cs typeface="+mn-cs"/>
              </a:rPr>
              <a:t>吗？或者像某些工业界人士那样，动辄“基于深度学习的</a:t>
            </a:r>
            <a:r>
              <a:rPr lang="en-US" altLang="zh-CN" dirty="0"/>
              <a:t>98%</a:t>
            </a:r>
            <a:r>
              <a:rPr lang="zh-CN" altLang="en-US" sz="1200" b="0" i="0" kern="1200" dirty="0">
                <a:solidFill>
                  <a:schemeClr val="tx1"/>
                </a:solidFill>
                <a:effectLst/>
                <a:latin typeface="+mn-lt"/>
                <a:ea typeface="+mn-ea"/>
                <a:cs typeface="+mn-cs"/>
              </a:rPr>
              <a:t>准确率”</a:t>
            </a:r>
            <a:endParaRPr lang="zh-CN" altLang="en-US" dirty="0"/>
          </a:p>
        </p:txBody>
      </p:sp>
      <p:sp>
        <p:nvSpPr>
          <p:cNvPr id="4" name="灯片编号占位符 3"/>
          <p:cNvSpPr>
            <a:spLocks noGrp="1"/>
          </p:cNvSpPr>
          <p:nvPr>
            <p:ph type="sldNum" sz="quarter" idx="10"/>
          </p:nvPr>
        </p:nvSpPr>
        <p:spPr/>
        <p:txBody>
          <a:bodyPr/>
          <a:lstStyle/>
          <a:p>
            <a:fld id="{2E1F5A84-7549-44F9-AD48-C62E655B372D}" type="slidenum">
              <a:rPr lang="zh-CN" altLang="en-US" smtClean="0"/>
              <a:t>10</a:t>
            </a:fld>
            <a:endParaRPr lang="zh-CN" altLang="en-US"/>
          </a:p>
        </p:txBody>
      </p:sp>
    </p:spTree>
    <p:extLst>
      <p:ext uri="{BB962C8B-B14F-4D97-AF65-F5344CB8AC3E}">
        <p14:creationId xmlns:p14="http://schemas.microsoft.com/office/powerpoint/2010/main" val="3166281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左图说明达到</a:t>
            </a:r>
            <a:r>
              <a:rPr lang="en-US" altLang="zh-CN" dirty="0"/>
              <a:t>1000</a:t>
            </a:r>
            <a:r>
              <a:rPr lang="zh-CN" altLang="en-US" dirty="0"/>
              <a:t>个</a:t>
            </a:r>
            <a:r>
              <a:rPr lang="en-US" altLang="zh-CN" dirty="0" err="1"/>
              <a:t>epoches</a:t>
            </a:r>
            <a:r>
              <a:rPr lang="zh-CN" altLang="en-US" dirty="0"/>
              <a:t>的时候，模型基本稳定了，右图说明在</a:t>
            </a:r>
            <a:r>
              <a:rPr lang="en-US" altLang="zh-CN" dirty="0"/>
              <a:t>CITYU</a:t>
            </a:r>
            <a:r>
              <a:rPr lang="zh-CN" altLang="en-US" dirty="0"/>
              <a:t>数据集上，使用</a:t>
            </a:r>
            <a:r>
              <a:rPr lang="en-US" altLang="zh-CN" dirty="0" err="1"/>
              <a:t>BaseLine</a:t>
            </a:r>
            <a:r>
              <a:rPr lang="zh-CN" altLang="en-US" dirty="0"/>
              <a:t>模型和作者的模型，每个句子对应的评分，发现左上角的比右下角的多，说明作者这个模型比</a:t>
            </a:r>
            <a:r>
              <a:rPr lang="en-US" altLang="zh-CN" dirty="0" err="1"/>
              <a:t>BaseLine</a:t>
            </a:r>
            <a:r>
              <a:rPr lang="zh-CN" altLang="en-US" dirty="0"/>
              <a:t>模型好</a:t>
            </a:r>
          </a:p>
        </p:txBody>
      </p:sp>
      <p:sp>
        <p:nvSpPr>
          <p:cNvPr id="4" name="灯片编号占位符 3"/>
          <p:cNvSpPr>
            <a:spLocks noGrp="1"/>
          </p:cNvSpPr>
          <p:nvPr>
            <p:ph type="sldNum" sz="quarter" idx="10"/>
          </p:nvPr>
        </p:nvSpPr>
        <p:spPr/>
        <p:txBody>
          <a:bodyPr/>
          <a:lstStyle/>
          <a:p>
            <a:fld id="{2E1F5A84-7549-44F9-AD48-C62E655B372D}" type="slidenum">
              <a:rPr lang="zh-CN" altLang="en-US" smtClean="0"/>
              <a:t>31</a:t>
            </a:fld>
            <a:endParaRPr lang="zh-CN" altLang="en-US"/>
          </a:p>
        </p:txBody>
      </p:sp>
    </p:spTree>
    <p:extLst>
      <p:ext uri="{BB962C8B-B14F-4D97-AF65-F5344CB8AC3E}">
        <p14:creationId xmlns:p14="http://schemas.microsoft.com/office/powerpoint/2010/main" val="2663682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a:prstGeom prst="rect">
            <a:avLst/>
          </a:prstGeo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628650" y="4767264"/>
            <a:ext cx="2057400" cy="273844"/>
          </a:xfrm>
          <a:prstGeom prst="rect">
            <a:avLst/>
          </a:prstGeom>
        </p:spPr>
        <p:txBody>
          <a:bodyPr/>
          <a:lstStyle/>
          <a:p>
            <a:r>
              <a:rPr lang="en-US" altLang="zh-CN"/>
              <a:t>2017/8/28</a:t>
            </a:r>
            <a:endParaRPr lang="zh-CN" altLang="en-US"/>
          </a:p>
        </p:txBody>
      </p:sp>
      <p:sp>
        <p:nvSpPr>
          <p:cNvPr id="5" name="Footer Placeholder 4"/>
          <p:cNvSpPr>
            <a:spLocks noGrp="1"/>
          </p:cNvSpPr>
          <p:nvPr>
            <p:ph type="ftr" sz="quarter" idx="11"/>
          </p:nvPr>
        </p:nvSpPr>
        <p:spPr>
          <a:xfrm>
            <a:off x="3028950" y="4767264"/>
            <a:ext cx="3086100" cy="273844"/>
          </a:xfrm>
          <a:prstGeom prst="rect">
            <a:avLst/>
          </a:prstGeom>
        </p:spPr>
        <p:txBody>
          <a:bodyPr/>
          <a:lstStyle/>
          <a:p>
            <a:r>
              <a:rPr lang="en-US" altLang="zh-CN"/>
              <a:t>28</a:t>
            </a:r>
            <a:endParaRPr lang="zh-CN" altLang="en-US"/>
          </a:p>
        </p:txBody>
      </p:sp>
      <p:sp>
        <p:nvSpPr>
          <p:cNvPr id="6" name="Slide Number Placeholder 5"/>
          <p:cNvSpPr>
            <a:spLocks noGrp="1"/>
          </p:cNvSpPr>
          <p:nvPr>
            <p:ph type="sldNum" sz="quarter" idx="12"/>
          </p:nvPr>
        </p:nvSpPr>
        <p:spPr>
          <a:xfrm>
            <a:off x="6457950" y="4767264"/>
            <a:ext cx="2057400" cy="273844"/>
          </a:xfrm>
          <a:prstGeom prst="rect">
            <a:avLst/>
          </a:prstGeom>
        </p:spPr>
        <p:txBody>
          <a:bodyPr/>
          <a:lstStyle/>
          <a:p>
            <a:r>
              <a:rPr lang="en-US" altLang="zh-CN" dirty="0"/>
              <a:t>		</a:t>
            </a:r>
            <a:fld id="{7B683D06-1B2D-4418-9191-09774B5762B3}" type="slidenum">
              <a:rPr lang="zh-CN" altLang="en-US" smtClean="0"/>
              <a:pPr/>
              <a:t>‹#›</a:t>
            </a:fld>
            <a:r>
              <a:rPr lang="en-US" altLang="zh-CN" dirty="0"/>
              <a:t>/25</a:t>
            </a:r>
            <a:endParaRPr lang="zh-CN" altLang="en-US" dirty="0"/>
          </a:p>
        </p:txBody>
      </p:sp>
    </p:spTree>
    <p:extLst>
      <p:ext uri="{BB962C8B-B14F-4D97-AF65-F5344CB8AC3E}">
        <p14:creationId xmlns:p14="http://schemas.microsoft.com/office/powerpoint/2010/main" val="715785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a:prstGeom prst="rect">
            <a:avLst/>
          </a:prstGeo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70"/>
            <a:ext cx="4629150" cy="3655219"/>
          </a:xfrm>
          <a:prstGeom prst="rect">
            <a:avLst/>
          </a:prstGeo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1"/>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a:xfrm>
            <a:off x="628650" y="4767264"/>
            <a:ext cx="2057400" cy="273844"/>
          </a:xfrm>
          <a:prstGeom prst="rect">
            <a:avLst/>
          </a:prstGeom>
        </p:spPr>
        <p:txBody>
          <a:bodyPr/>
          <a:lstStyle/>
          <a:p>
            <a:r>
              <a:rPr lang="en-US" altLang="zh-CN"/>
              <a:t>2017/8/28</a:t>
            </a:r>
            <a:endParaRPr lang="zh-CN" altLang="en-US"/>
          </a:p>
        </p:txBody>
      </p:sp>
      <p:sp>
        <p:nvSpPr>
          <p:cNvPr id="6" name="Footer Placeholder 5"/>
          <p:cNvSpPr>
            <a:spLocks noGrp="1"/>
          </p:cNvSpPr>
          <p:nvPr>
            <p:ph type="ftr" sz="quarter" idx="11"/>
          </p:nvPr>
        </p:nvSpPr>
        <p:spPr>
          <a:xfrm>
            <a:off x="3028950" y="4767264"/>
            <a:ext cx="3086100" cy="273844"/>
          </a:xfrm>
          <a:prstGeom prst="rect">
            <a:avLst/>
          </a:prstGeom>
        </p:spPr>
        <p:txBody>
          <a:bodyPr/>
          <a:lstStyle/>
          <a:p>
            <a:r>
              <a:rPr lang="en-US" altLang="zh-CN"/>
              <a:t>28</a:t>
            </a:r>
            <a:endParaRPr lang="zh-CN" altLang="en-US"/>
          </a:p>
        </p:txBody>
      </p:sp>
      <p:sp>
        <p:nvSpPr>
          <p:cNvPr id="7" name="Slide Number Placeholder 6"/>
          <p:cNvSpPr>
            <a:spLocks noGrp="1"/>
          </p:cNvSpPr>
          <p:nvPr>
            <p:ph type="sldNum" sz="quarter" idx="12"/>
          </p:nvPr>
        </p:nvSpPr>
        <p:spPr>
          <a:xfrm>
            <a:off x="6457950" y="4767264"/>
            <a:ext cx="2057400" cy="273844"/>
          </a:xfrm>
          <a:prstGeom prst="rect">
            <a:avLst/>
          </a:prstGeom>
        </p:spPr>
        <p:txBody>
          <a:bodyPr/>
          <a:lstStyle/>
          <a:p>
            <a:fld id="{7B683D06-1B2D-4418-9191-09774B5762B3}" type="slidenum">
              <a:rPr lang="zh-CN" altLang="en-US" smtClean="0"/>
              <a:t>‹#›</a:t>
            </a:fld>
            <a:endParaRPr lang="zh-CN" altLang="en-US"/>
          </a:p>
        </p:txBody>
      </p:sp>
    </p:spTree>
    <p:extLst>
      <p:ext uri="{BB962C8B-B14F-4D97-AF65-F5344CB8AC3E}">
        <p14:creationId xmlns:p14="http://schemas.microsoft.com/office/powerpoint/2010/main" val="1685128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1369219"/>
            <a:ext cx="7886700" cy="3263504"/>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628650" y="4767264"/>
            <a:ext cx="2057400" cy="273844"/>
          </a:xfrm>
          <a:prstGeom prst="rect">
            <a:avLst/>
          </a:prstGeom>
        </p:spPr>
        <p:txBody>
          <a:bodyPr/>
          <a:lstStyle/>
          <a:p>
            <a:r>
              <a:rPr lang="en-US" altLang="zh-CN"/>
              <a:t>2017/8/28</a:t>
            </a:r>
            <a:endParaRPr lang="zh-CN" altLang="en-US"/>
          </a:p>
        </p:txBody>
      </p:sp>
      <p:sp>
        <p:nvSpPr>
          <p:cNvPr id="5" name="Footer Placeholder 4"/>
          <p:cNvSpPr>
            <a:spLocks noGrp="1"/>
          </p:cNvSpPr>
          <p:nvPr>
            <p:ph type="ftr" sz="quarter" idx="11"/>
          </p:nvPr>
        </p:nvSpPr>
        <p:spPr>
          <a:xfrm>
            <a:off x="3028950" y="4767264"/>
            <a:ext cx="3086100" cy="273844"/>
          </a:xfrm>
          <a:prstGeom prst="rect">
            <a:avLst/>
          </a:prstGeom>
        </p:spPr>
        <p:txBody>
          <a:bodyPr/>
          <a:lstStyle/>
          <a:p>
            <a:r>
              <a:rPr lang="en-US" altLang="zh-CN"/>
              <a:t>28</a:t>
            </a:r>
            <a:endParaRPr lang="zh-CN" altLang="en-US"/>
          </a:p>
        </p:txBody>
      </p:sp>
      <p:sp>
        <p:nvSpPr>
          <p:cNvPr id="6" name="Slide Number Placeholder 5"/>
          <p:cNvSpPr>
            <a:spLocks noGrp="1"/>
          </p:cNvSpPr>
          <p:nvPr>
            <p:ph type="sldNum" sz="quarter" idx="12"/>
          </p:nvPr>
        </p:nvSpPr>
        <p:spPr>
          <a:xfrm>
            <a:off x="6457950" y="4767264"/>
            <a:ext cx="2057400" cy="273844"/>
          </a:xfrm>
          <a:prstGeom prst="rect">
            <a:avLst/>
          </a:prstGeom>
        </p:spPr>
        <p:txBody>
          <a:bodyPr/>
          <a:lstStyle/>
          <a:p>
            <a:fld id="{7B683D06-1B2D-4418-9191-09774B5762B3}" type="slidenum">
              <a:rPr lang="zh-CN" altLang="en-US" smtClean="0"/>
              <a:t>‹#›</a:t>
            </a:fld>
            <a:endParaRPr lang="zh-CN" altLang="en-US"/>
          </a:p>
        </p:txBody>
      </p:sp>
    </p:spTree>
    <p:extLst>
      <p:ext uri="{BB962C8B-B14F-4D97-AF65-F5344CB8AC3E}">
        <p14:creationId xmlns:p14="http://schemas.microsoft.com/office/powerpoint/2010/main" val="30838890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5"/>
            <a:ext cx="1971675" cy="4358879"/>
          </a:xfrm>
          <a:prstGeom prst="rect">
            <a:avLst/>
          </a:prstGeo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2" y="273845"/>
            <a:ext cx="5800725" cy="4358879"/>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628650" y="4767264"/>
            <a:ext cx="2057400" cy="273844"/>
          </a:xfrm>
          <a:prstGeom prst="rect">
            <a:avLst/>
          </a:prstGeom>
        </p:spPr>
        <p:txBody>
          <a:bodyPr/>
          <a:lstStyle/>
          <a:p>
            <a:r>
              <a:rPr lang="en-US" altLang="zh-CN"/>
              <a:t>2017/8/28</a:t>
            </a:r>
            <a:endParaRPr lang="zh-CN" altLang="en-US"/>
          </a:p>
        </p:txBody>
      </p:sp>
      <p:sp>
        <p:nvSpPr>
          <p:cNvPr id="5" name="Footer Placeholder 4"/>
          <p:cNvSpPr>
            <a:spLocks noGrp="1"/>
          </p:cNvSpPr>
          <p:nvPr>
            <p:ph type="ftr" sz="quarter" idx="11"/>
          </p:nvPr>
        </p:nvSpPr>
        <p:spPr>
          <a:xfrm>
            <a:off x="3028950" y="4767264"/>
            <a:ext cx="3086100" cy="273844"/>
          </a:xfrm>
          <a:prstGeom prst="rect">
            <a:avLst/>
          </a:prstGeom>
        </p:spPr>
        <p:txBody>
          <a:bodyPr/>
          <a:lstStyle/>
          <a:p>
            <a:r>
              <a:rPr lang="en-US" altLang="zh-CN"/>
              <a:t>28</a:t>
            </a:r>
            <a:endParaRPr lang="zh-CN" altLang="en-US"/>
          </a:p>
        </p:txBody>
      </p:sp>
      <p:sp>
        <p:nvSpPr>
          <p:cNvPr id="6" name="Slide Number Placeholder 5"/>
          <p:cNvSpPr>
            <a:spLocks noGrp="1"/>
          </p:cNvSpPr>
          <p:nvPr>
            <p:ph type="sldNum" sz="quarter" idx="12"/>
          </p:nvPr>
        </p:nvSpPr>
        <p:spPr>
          <a:xfrm>
            <a:off x="6457950" y="4767264"/>
            <a:ext cx="2057400" cy="273844"/>
          </a:xfrm>
          <a:prstGeom prst="rect">
            <a:avLst/>
          </a:prstGeom>
        </p:spPr>
        <p:txBody>
          <a:bodyPr/>
          <a:lstStyle/>
          <a:p>
            <a:fld id="{7B683D06-1B2D-4418-9191-09774B5762B3}" type="slidenum">
              <a:rPr lang="zh-CN" altLang="en-US" smtClean="0"/>
              <a:t>‹#›</a:t>
            </a:fld>
            <a:endParaRPr lang="zh-CN" altLang="en-US"/>
          </a:p>
        </p:txBody>
      </p:sp>
    </p:spTree>
    <p:extLst>
      <p:ext uri="{BB962C8B-B14F-4D97-AF65-F5344CB8AC3E}">
        <p14:creationId xmlns:p14="http://schemas.microsoft.com/office/powerpoint/2010/main" val="3837447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a:prstGeom prst="rect">
            <a:avLst/>
          </a:prstGeo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628650" y="4767264"/>
            <a:ext cx="2057400" cy="273844"/>
          </a:xfrm>
          <a:prstGeom prst="rect">
            <a:avLst/>
          </a:prstGeom>
        </p:spPr>
        <p:txBody>
          <a:bodyPr/>
          <a:lstStyle/>
          <a:p>
            <a:r>
              <a:rPr lang="en-US" altLang="zh-CN"/>
              <a:t>2017/8/28</a:t>
            </a:r>
            <a:endParaRPr lang="zh-CN" altLang="en-US"/>
          </a:p>
        </p:txBody>
      </p:sp>
      <p:sp>
        <p:nvSpPr>
          <p:cNvPr id="5" name="Footer Placeholder 4"/>
          <p:cNvSpPr>
            <a:spLocks noGrp="1"/>
          </p:cNvSpPr>
          <p:nvPr>
            <p:ph type="ftr" sz="quarter" idx="11"/>
          </p:nvPr>
        </p:nvSpPr>
        <p:spPr>
          <a:xfrm>
            <a:off x="3028950" y="4767264"/>
            <a:ext cx="3086100" cy="273844"/>
          </a:xfrm>
          <a:prstGeom prst="rect">
            <a:avLst/>
          </a:prstGeom>
        </p:spPr>
        <p:txBody>
          <a:bodyPr/>
          <a:lstStyle/>
          <a:p>
            <a:r>
              <a:rPr lang="en-US" altLang="zh-CN"/>
              <a:t>28</a:t>
            </a:r>
            <a:endParaRPr lang="zh-CN" altLang="en-US"/>
          </a:p>
        </p:txBody>
      </p:sp>
      <p:sp>
        <p:nvSpPr>
          <p:cNvPr id="6" name="Slide Number Placeholder 5"/>
          <p:cNvSpPr>
            <a:spLocks noGrp="1"/>
          </p:cNvSpPr>
          <p:nvPr>
            <p:ph type="sldNum" sz="quarter" idx="12"/>
          </p:nvPr>
        </p:nvSpPr>
        <p:spPr>
          <a:xfrm>
            <a:off x="6457950" y="4767264"/>
            <a:ext cx="2057400" cy="273844"/>
          </a:xfrm>
          <a:prstGeom prst="rect">
            <a:avLst/>
          </a:prstGeom>
        </p:spPr>
        <p:txBody>
          <a:bodyPr/>
          <a:lstStyle/>
          <a:p>
            <a:r>
              <a:rPr lang="en-US" altLang="zh-CN" dirty="0"/>
              <a:t>		</a:t>
            </a:r>
            <a:fld id="{7B683D06-1B2D-4418-9191-09774B5762B3}" type="slidenum">
              <a:rPr lang="zh-CN" altLang="en-US" smtClean="0"/>
              <a:pPr/>
              <a:t>‹#›</a:t>
            </a:fld>
            <a:r>
              <a:rPr lang="en-US" altLang="zh-CN" dirty="0"/>
              <a:t>/25</a:t>
            </a:r>
            <a:endParaRPr lang="zh-CN" altLang="en-US" dirty="0"/>
          </a:p>
        </p:txBody>
      </p:sp>
    </p:spTree>
    <p:extLst>
      <p:ext uri="{BB962C8B-B14F-4D97-AF65-F5344CB8AC3E}">
        <p14:creationId xmlns:p14="http://schemas.microsoft.com/office/powerpoint/2010/main" val="1129017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628650" y="1369219"/>
            <a:ext cx="7886700" cy="326350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628650" y="4767264"/>
            <a:ext cx="2057400" cy="273844"/>
          </a:xfrm>
          <a:prstGeom prst="rect">
            <a:avLst/>
          </a:prstGeom>
        </p:spPr>
        <p:txBody>
          <a:bodyPr/>
          <a:lstStyle/>
          <a:p>
            <a:r>
              <a:rPr lang="en-US" altLang="zh-CN"/>
              <a:t>2017/8/28</a:t>
            </a:r>
            <a:endParaRPr lang="zh-CN" altLang="en-US"/>
          </a:p>
        </p:txBody>
      </p:sp>
      <p:sp>
        <p:nvSpPr>
          <p:cNvPr id="6" name="Slide Number Placeholder 5"/>
          <p:cNvSpPr>
            <a:spLocks noGrp="1"/>
          </p:cNvSpPr>
          <p:nvPr>
            <p:ph type="sldNum" sz="quarter" idx="12"/>
          </p:nvPr>
        </p:nvSpPr>
        <p:spPr>
          <a:xfrm>
            <a:off x="6457950" y="4767264"/>
            <a:ext cx="2057400" cy="273844"/>
          </a:xfrm>
          <a:prstGeom prst="rect">
            <a:avLst/>
          </a:prstGeom>
        </p:spPr>
        <p:txBody>
          <a:bodyPr/>
          <a:lstStyle/>
          <a:p>
            <a:r>
              <a:rPr lang="en-US" altLang="zh-CN" dirty="0"/>
              <a:t>		</a:t>
            </a:r>
            <a:fld id="{7B683D06-1B2D-4418-9191-09774B5762B3}" type="slidenum">
              <a:rPr lang="zh-CN" altLang="en-US" smtClean="0"/>
              <a:pPr/>
              <a:t>‹#›</a:t>
            </a:fld>
            <a:r>
              <a:rPr lang="en-US" altLang="zh-CN" dirty="0"/>
              <a:t>/35</a:t>
            </a:r>
            <a:endParaRPr lang="zh-CN" altLang="en-US" dirty="0"/>
          </a:p>
        </p:txBody>
      </p:sp>
    </p:spTree>
    <p:extLst>
      <p:ext uri="{BB962C8B-B14F-4D97-AF65-F5344CB8AC3E}">
        <p14:creationId xmlns:p14="http://schemas.microsoft.com/office/powerpoint/2010/main" val="1601258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5"/>
            <a:ext cx="7886700" cy="2139553"/>
          </a:xfrm>
          <a:prstGeom prst="rect">
            <a:avLst/>
          </a:prstGeo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9"/>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a:xfrm>
            <a:off x="628650" y="4767264"/>
            <a:ext cx="2057400" cy="273844"/>
          </a:xfrm>
          <a:prstGeom prst="rect">
            <a:avLst/>
          </a:prstGeom>
        </p:spPr>
        <p:txBody>
          <a:bodyPr/>
          <a:lstStyle/>
          <a:p>
            <a:r>
              <a:rPr lang="en-US" altLang="zh-CN"/>
              <a:t>2017/8/28</a:t>
            </a:r>
            <a:endParaRPr lang="zh-CN" altLang="en-US"/>
          </a:p>
        </p:txBody>
      </p:sp>
      <p:sp>
        <p:nvSpPr>
          <p:cNvPr id="5" name="Footer Placeholder 4"/>
          <p:cNvSpPr>
            <a:spLocks noGrp="1"/>
          </p:cNvSpPr>
          <p:nvPr>
            <p:ph type="ftr" sz="quarter" idx="11"/>
          </p:nvPr>
        </p:nvSpPr>
        <p:spPr>
          <a:xfrm>
            <a:off x="3028950" y="4767264"/>
            <a:ext cx="3086100" cy="273844"/>
          </a:xfrm>
          <a:prstGeom prst="rect">
            <a:avLst/>
          </a:prstGeom>
        </p:spPr>
        <p:txBody>
          <a:bodyPr/>
          <a:lstStyle/>
          <a:p>
            <a:r>
              <a:rPr lang="en-US" altLang="zh-CN"/>
              <a:t>28</a:t>
            </a:r>
            <a:endParaRPr lang="zh-CN" altLang="en-US"/>
          </a:p>
        </p:txBody>
      </p:sp>
      <p:sp>
        <p:nvSpPr>
          <p:cNvPr id="6" name="Slide Number Placeholder 5"/>
          <p:cNvSpPr>
            <a:spLocks noGrp="1"/>
          </p:cNvSpPr>
          <p:nvPr>
            <p:ph type="sldNum" sz="quarter" idx="12"/>
          </p:nvPr>
        </p:nvSpPr>
        <p:spPr>
          <a:xfrm>
            <a:off x="6457950" y="4767264"/>
            <a:ext cx="2057400" cy="273844"/>
          </a:xfrm>
          <a:prstGeom prst="rect">
            <a:avLst/>
          </a:prstGeom>
        </p:spPr>
        <p:txBody>
          <a:bodyPr/>
          <a:lstStyle/>
          <a:p>
            <a:fld id="{7B683D06-1B2D-4418-9191-09774B5762B3}" type="slidenum">
              <a:rPr lang="zh-CN" altLang="en-US" smtClean="0"/>
              <a:t>‹#›</a:t>
            </a:fld>
            <a:endParaRPr lang="zh-CN" altLang="en-US"/>
          </a:p>
        </p:txBody>
      </p:sp>
    </p:spTree>
    <p:extLst>
      <p:ext uri="{BB962C8B-B14F-4D97-AF65-F5344CB8AC3E}">
        <p14:creationId xmlns:p14="http://schemas.microsoft.com/office/powerpoint/2010/main" val="40517218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a:xfrm>
            <a:off x="628650" y="4767264"/>
            <a:ext cx="2057400" cy="273844"/>
          </a:xfrm>
          <a:prstGeom prst="rect">
            <a:avLst/>
          </a:prstGeom>
        </p:spPr>
        <p:txBody>
          <a:bodyPr/>
          <a:lstStyle/>
          <a:p>
            <a:r>
              <a:rPr lang="en-US" altLang="zh-CN"/>
              <a:t>2017/8/28</a:t>
            </a:r>
            <a:endParaRPr lang="zh-CN" altLang="en-US"/>
          </a:p>
        </p:txBody>
      </p:sp>
      <p:sp>
        <p:nvSpPr>
          <p:cNvPr id="6" name="Footer Placeholder 5"/>
          <p:cNvSpPr>
            <a:spLocks noGrp="1"/>
          </p:cNvSpPr>
          <p:nvPr>
            <p:ph type="ftr" sz="quarter" idx="11"/>
          </p:nvPr>
        </p:nvSpPr>
        <p:spPr>
          <a:xfrm>
            <a:off x="3028950" y="4767264"/>
            <a:ext cx="3086100" cy="273844"/>
          </a:xfrm>
          <a:prstGeom prst="rect">
            <a:avLst/>
          </a:prstGeom>
        </p:spPr>
        <p:txBody>
          <a:bodyPr/>
          <a:lstStyle/>
          <a:p>
            <a:r>
              <a:rPr lang="en-US" altLang="zh-CN"/>
              <a:t>28</a:t>
            </a:r>
            <a:endParaRPr lang="zh-CN" altLang="en-US"/>
          </a:p>
        </p:txBody>
      </p:sp>
      <p:sp>
        <p:nvSpPr>
          <p:cNvPr id="7" name="Slide Number Placeholder 6"/>
          <p:cNvSpPr>
            <a:spLocks noGrp="1"/>
          </p:cNvSpPr>
          <p:nvPr>
            <p:ph type="sldNum" sz="quarter" idx="12"/>
          </p:nvPr>
        </p:nvSpPr>
        <p:spPr>
          <a:xfrm>
            <a:off x="6457950" y="4767264"/>
            <a:ext cx="2057400" cy="273844"/>
          </a:xfrm>
          <a:prstGeom prst="rect">
            <a:avLst/>
          </a:prstGeom>
        </p:spPr>
        <p:txBody>
          <a:bodyPr/>
          <a:lstStyle/>
          <a:p>
            <a:fld id="{7B683D06-1B2D-4418-9191-09774B5762B3}" type="slidenum">
              <a:rPr lang="zh-CN" altLang="en-US" smtClean="0"/>
              <a:t>‹#›</a:t>
            </a:fld>
            <a:endParaRPr lang="zh-CN" altLang="en-US"/>
          </a:p>
        </p:txBody>
      </p:sp>
    </p:spTree>
    <p:extLst>
      <p:ext uri="{BB962C8B-B14F-4D97-AF65-F5344CB8AC3E}">
        <p14:creationId xmlns:p14="http://schemas.microsoft.com/office/powerpoint/2010/main" val="2224042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a:prstGeom prst="rect">
            <a:avLst/>
          </a:prstGeo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2" y="1260872"/>
            <a:ext cx="3887391"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2" y="1878806"/>
            <a:ext cx="3887391" cy="2763441"/>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a:xfrm>
            <a:off x="628650" y="4767264"/>
            <a:ext cx="2057400" cy="273844"/>
          </a:xfrm>
          <a:prstGeom prst="rect">
            <a:avLst/>
          </a:prstGeom>
        </p:spPr>
        <p:txBody>
          <a:bodyPr/>
          <a:lstStyle/>
          <a:p>
            <a:r>
              <a:rPr lang="en-US" altLang="zh-CN"/>
              <a:t>2017/8/28</a:t>
            </a:r>
            <a:endParaRPr lang="zh-CN" altLang="en-US"/>
          </a:p>
        </p:txBody>
      </p:sp>
      <p:sp>
        <p:nvSpPr>
          <p:cNvPr id="8" name="Footer Placeholder 7"/>
          <p:cNvSpPr>
            <a:spLocks noGrp="1"/>
          </p:cNvSpPr>
          <p:nvPr>
            <p:ph type="ftr" sz="quarter" idx="11"/>
          </p:nvPr>
        </p:nvSpPr>
        <p:spPr>
          <a:xfrm>
            <a:off x="3028950" y="4767264"/>
            <a:ext cx="3086100" cy="273844"/>
          </a:xfrm>
          <a:prstGeom prst="rect">
            <a:avLst/>
          </a:prstGeom>
        </p:spPr>
        <p:txBody>
          <a:bodyPr/>
          <a:lstStyle/>
          <a:p>
            <a:r>
              <a:rPr lang="en-US" altLang="zh-CN"/>
              <a:t>28</a:t>
            </a:r>
            <a:endParaRPr lang="zh-CN" altLang="en-US"/>
          </a:p>
        </p:txBody>
      </p:sp>
      <p:sp>
        <p:nvSpPr>
          <p:cNvPr id="9" name="Slide Number Placeholder 8"/>
          <p:cNvSpPr>
            <a:spLocks noGrp="1"/>
          </p:cNvSpPr>
          <p:nvPr>
            <p:ph type="sldNum" sz="quarter" idx="12"/>
          </p:nvPr>
        </p:nvSpPr>
        <p:spPr>
          <a:xfrm>
            <a:off x="6457950" y="4767264"/>
            <a:ext cx="2057400" cy="273844"/>
          </a:xfrm>
          <a:prstGeom prst="rect">
            <a:avLst/>
          </a:prstGeom>
        </p:spPr>
        <p:txBody>
          <a:bodyPr/>
          <a:lstStyle/>
          <a:p>
            <a:fld id="{7B683D06-1B2D-4418-9191-09774B5762B3}" type="slidenum">
              <a:rPr lang="zh-CN" altLang="en-US" smtClean="0"/>
              <a:t>‹#›</a:t>
            </a:fld>
            <a:endParaRPr lang="zh-CN" altLang="en-US"/>
          </a:p>
        </p:txBody>
      </p:sp>
    </p:spTree>
    <p:extLst>
      <p:ext uri="{BB962C8B-B14F-4D97-AF65-F5344CB8AC3E}">
        <p14:creationId xmlns:p14="http://schemas.microsoft.com/office/powerpoint/2010/main" val="30470315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a:xfrm>
            <a:off x="628650" y="4767264"/>
            <a:ext cx="2057400" cy="273844"/>
          </a:xfrm>
          <a:prstGeom prst="rect">
            <a:avLst/>
          </a:prstGeom>
        </p:spPr>
        <p:txBody>
          <a:bodyPr/>
          <a:lstStyle/>
          <a:p>
            <a:r>
              <a:rPr lang="en-US" altLang="zh-CN"/>
              <a:t>2017/8/28</a:t>
            </a:r>
            <a:endParaRPr lang="zh-CN" altLang="en-US"/>
          </a:p>
        </p:txBody>
      </p:sp>
      <p:sp>
        <p:nvSpPr>
          <p:cNvPr id="4" name="Footer Placeholder 3"/>
          <p:cNvSpPr>
            <a:spLocks noGrp="1"/>
          </p:cNvSpPr>
          <p:nvPr>
            <p:ph type="ftr" sz="quarter" idx="11"/>
          </p:nvPr>
        </p:nvSpPr>
        <p:spPr>
          <a:xfrm>
            <a:off x="3028950" y="4767264"/>
            <a:ext cx="3086100" cy="273844"/>
          </a:xfrm>
          <a:prstGeom prst="rect">
            <a:avLst/>
          </a:prstGeom>
        </p:spPr>
        <p:txBody>
          <a:bodyPr/>
          <a:lstStyle/>
          <a:p>
            <a:r>
              <a:rPr lang="en-US" altLang="zh-CN"/>
              <a:t>28</a:t>
            </a:r>
            <a:endParaRPr lang="zh-CN" altLang="en-US"/>
          </a:p>
        </p:txBody>
      </p:sp>
      <p:sp>
        <p:nvSpPr>
          <p:cNvPr id="5" name="Slide Number Placeholder 4"/>
          <p:cNvSpPr>
            <a:spLocks noGrp="1"/>
          </p:cNvSpPr>
          <p:nvPr>
            <p:ph type="sldNum" sz="quarter" idx="12"/>
          </p:nvPr>
        </p:nvSpPr>
        <p:spPr>
          <a:xfrm>
            <a:off x="6457950" y="4767264"/>
            <a:ext cx="2057400" cy="273844"/>
          </a:xfrm>
          <a:prstGeom prst="rect">
            <a:avLst/>
          </a:prstGeom>
        </p:spPr>
        <p:txBody>
          <a:bodyPr/>
          <a:lstStyle/>
          <a:p>
            <a:fld id="{7B683D06-1B2D-4418-9191-09774B5762B3}" type="slidenum">
              <a:rPr lang="zh-CN" altLang="en-US" smtClean="0"/>
              <a:t>‹#›</a:t>
            </a:fld>
            <a:endParaRPr lang="zh-CN" altLang="en-US"/>
          </a:p>
        </p:txBody>
      </p:sp>
    </p:spTree>
    <p:extLst>
      <p:ext uri="{BB962C8B-B14F-4D97-AF65-F5344CB8AC3E}">
        <p14:creationId xmlns:p14="http://schemas.microsoft.com/office/powerpoint/2010/main" val="10863259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767264"/>
            <a:ext cx="2057400" cy="273844"/>
          </a:xfrm>
          <a:prstGeom prst="rect">
            <a:avLst/>
          </a:prstGeom>
        </p:spPr>
        <p:txBody>
          <a:bodyPr/>
          <a:lstStyle/>
          <a:p>
            <a:r>
              <a:rPr lang="en-US" altLang="zh-CN"/>
              <a:t>2017/8/28</a:t>
            </a:r>
            <a:endParaRPr lang="zh-CN" altLang="en-US"/>
          </a:p>
        </p:txBody>
      </p:sp>
      <p:sp>
        <p:nvSpPr>
          <p:cNvPr id="3" name="Footer Placeholder 2"/>
          <p:cNvSpPr>
            <a:spLocks noGrp="1"/>
          </p:cNvSpPr>
          <p:nvPr>
            <p:ph type="ftr" sz="quarter" idx="11"/>
          </p:nvPr>
        </p:nvSpPr>
        <p:spPr>
          <a:xfrm>
            <a:off x="3028950" y="4767264"/>
            <a:ext cx="3086100" cy="273844"/>
          </a:xfrm>
          <a:prstGeom prst="rect">
            <a:avLst/>
          </a:prstGeom>
        </p:spPr>
        <p:txBody>
          <a:bodyPr/>
          <a:lstStyle/>
          <a:p>
            <a:r>
              <a:rPr lang="en-US" altLang="zh-CN"/>
              <a:t>28</a:t>
            </a:r>
            <a:endParaRPr lang="zh-CN" altLang="en-US"/>
          </a:p>
        </p:txBody>
      </p:sp>
      <p:sp>
        <p:nvSpPr>
          <p:cNvPr id="4" name="Slide Number Placeholder 3"/>
          <p:cNvSpPr>
            <a:spLocks noGrp="1"/>
          </p:cNvSpPr>
          <p:nvPr>
            <p:ph type="sldNum" sz="quarter" idx="12"/>
          </p:nvPr>
        </p:nvSpPr>
        <p:spPr>
          <a:xfrm>
            <a:off x="6457950" y="4767264"/>
            <a:ext cx="2057400" cy="273844"/>
          </a:xfrm>
          <a:prstGeom prst="rect">
            <a:avLst/>
          </a:prstGeom>
        </p:spPr>
        <p:txBody>
          <a:bodyPr/>
          <a:lstStyle/>
          <a:p>
            <a:fld id="{7B683D06-1B2D-4418-9191-09774B5762B3}" type="slidenum">
              <a:rPr lang="zh-CN" altLang="en-US" smtClean="0"/>
              <a:t>‹#›</a:t>
            </a:fld>
            <a:endParaRPr lang="zh-CN" altLang="en-US"/>
          </a:p>
        </p:txBody>
      </p:sp>
    </p:spTree>
    <p:extLst>
      <p:ext uri="{BB962C8B-B14F-4D97-AF65-F5344CB8AC3E}">
        <p14:creationId xmlns:p14="http://schemas.microsoft.com/office/powerpoint/2010/main" val="377877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a:prstGeom prst="rect">
            <a:avLst/>
          </a:prstGeo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70"/>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1"/>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a:xfrm>
            <a:off x="628650" y="4767264"/>
            <a:ext cx="2057400" cy="273844"/>
          </a:xfrm>
          <a:prstGeom prst="rect">
            <a:avLst/>
          </a:prstGeom>
        </p:spPr>
        <p:txBody>
          <a:bodyPr/>
          <a:lstStyle/>
          <a:p>
            <a:r>
              <a:rPr lang="en-US" altLang="zh-CN"/>
              <a:t>2017/8/28</a:t>
            </a:r>
            <a:endParaRPr lang="zh-CN" altLang="en-US"/>
          </a:p>
        </p:txBody>
      </p:sp>
      <p:sp>
        <p:nvSpPr>
          <p:cNvPr id="6" name="Footer Placeholder 5"/>
          <p:cNvSpPr>
            <a:spLocks noGrp="1"/>
          </p:cNvSpPr>
          <p:nvPr>
            <p:ph type="ftr" sz="quarter" idx="11"/>
          </p:nvPr>
        </p:nvSpPr>
        <p:spPr>
          <a:xfrm>
            <a:off x="3028950" y="4767264"/>
            <a:ext cx="3086100" cy="273844"/>
          </a:xfrm>
          <a:prstGeom prst="rect">
            <a:avLst/>
          </a:prstGeom>
        </p:spPr>
        <p:txBody>
          <a:bodyPr/>
          <a:lstStyle/>
          <a:p>
            <a:r>
              <a:rPr lang="en-US" altLang="zh-CN"/>
              <a:t>28</a:t>
            </a:r>
            <a:endParaRPr lang="zh-CN" altLang="en-US"/>
          </a:p>
        </p:txBody>
      </p:sp>
      <p:sp>
        <p:nvSpPr>
          <p:cNvPr id="7" name="Slide Number Placeholder 6"/>
          <p:cNvSpPr>
            <a:spLocks noGrp="1"/>
          </p:cNvSpPr>
          <p:nvPr>
            <p:ph type="sldNum" sz="quarter" idx="12"/>
          </p:nvPr>
        </p:nvSpPr>
        <p:spPr>
          <a:xfrm>
            <a:off x="6457950" y="4767264"/>
            <a:ext cx="2057400" cy="273844"/>
          </a:xfrm>
          <a:prstGeom prst="rect">
            <a:avLst/>
          </a:prstGeom>
        </p:spPr>
        <p:txBody>
          <a:bodyPr/>
          <a:lstStyle/>
          <a:p>
            <a:fld id="{7B683D06-1B2D-4418-9191-09774B5762B3}" type="slidenum">
              <a:rPr lang="zh-CN" altLang="en-US" smtClean="0"/>
              <a:t>‹#›</a:t>
            </a:fld>
            <a:endParaRPr lang="zh-CN" altLang="en-US"/>
          </a:p>
        </p:txBody>
      </p:sp>
    </p:spTree>
    <p:extLst>
      <p:ext uri="{BB962C8B-B14F-4D97-AF65-F5344CB8AC3E}">
        <p14:creationId xmlns:p14="http://schemas.microsoft.com/office/powerpoint/2010/main" val="613193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7748539"/>
      </p:ext>
    </p:extLst>
  </p:cSld>
  <p:clrMap bg1="lt1" tx1="dk1" bg2="lt2" tx2="dk2" accent1="accent1" accent2="accent2" accent3="accent3" accent4="accent4" accent5="accent5" accent6="accent6" hlink="hlink" folHlink="folHlink"/>
  <p:sldLayoutIdLst>
    <p:sldLayoutId id="2147483672"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hdr="0" ft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emf"/></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openxmlformats.org/officeDocument/2006/relationships/image" Target="../media/image18.png"/><Relationship Id="rId4" Type="http://schemas.openxmlformats.org/officeDocument/2006/relationships/image" Target="../media/image26.png"/><Relationship Id="rId9"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emf"/></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CB8F426-83F2-4508-A01C-08D08A4BE695}"/>
              </a:ext>
            </a:extLst>
          </p:cNvPr>
          <p:cNvSpPr txBox="1"/>
          <p:nvPr/>
        </p:nvSpPr>
        <p:spPr>
          <a:xfrm>
            <a:off x="427166" y="1107960"/>
            <a:ext cx="8716834" cy="40011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Adversarial Multi-Criteria Learning for Chinese Word Segmentation</a:t>
            </a:r>
            <a:endParaRPr lang="zh-CN" altLang="en-US" sz="2000"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BCDBB60B-8B70-4550-9E21-4B4DAD9DB9F9}"/>
              </a:ext>
            </a:extLst>
          </p:cNvPr>
          <p:cNvSpPr txBox="1"/>
          <p:nvPr/>
        </p:nvSpPr>
        <p:spPr>
          <a:xfrm>
            <a:off x="6374097" y="3657601"/>
            <a:ext cx="1862172"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汇报人：徐军</a:t>
            </a:r>
          </a:p>
        </p:txBody>
      </p:sp>
      <p:sp>
        <p:nvSpPr>
          <p:cNvPr id="5" name="灯片编号占位符 4">
            <a:extLst>
              <a:ext uri="{FF2B5EF4-FFF2-40B4-BE49-F238E27FC236}">
                <a16:creationId xmlns:a16="http://schemas.microsoft.com/office/drawing/2014/main" id="{A0FAA61C-83F7-4A3D-B01D-028BA00EBD72}"/>
              </a:ext>
            </a:extLst>
          </p:cNvPr>
          <p:cNvSpPr>
            <a:spLocks noGrp="1"/>
          </p:cNvSpPr>
          <p:nvPr>
            <p:ph type="sldNum" sz="quarter" idx="12"/>
          </p:nvPr>
        </p:nvSpPr>
        <p:spPr/>
        <p:txBody>
          <a:bodyPr/>
          <a:lstStyle/>
          <a:p>
            <a:r>
              <a:rPr lang="en-US" altLang="zh-CN" dirty="0"/>
              <a:t>		</a:t>
            </a:r>
            <a:fld id="{7B683D06-1B2D-4418-9191-09774B5762B3}" type="slidenum">
              <a:rPr lang="zh-CN" altLang="en-US" smtClean="0"/>
              <a:t>1</a:t>
            </a:fld>
            <a:r>
              <a:rPr lang="en-US" altLang="zh-CN" dirty="0"/>
              <a:t>/35</a:t>
            </a:r>
            <a:endParaRPr lang="zh-CN" altLang="en-US" dirty="0"/>
          </a:p>
        </p:txBody>
      </p:sp>
      <p:sp>
        <p:nvSpPr>
          <p:cNvPr id="7" name="文本框 6">
            <a:extLst>
              <a:ext uri="{FF2B5EF4-FFF2-40B4-BE49-F238E27FC236}">
                <a16:creationId xmlns:a16="http://schemas.microsoft.com/office/drawing/2014/main" id="{026DD0F5-15A9-4D59-84E5-5DD09D54181B}"/>
              </a:ext>
            </a:extLst>
          </p:cNvPr>
          <p:cNvSpPr txBox="1"/>
          <p:nvPr/>
        </p:nvSpPr>
        <p:spPr>
          <a:xfrm>
            <a:off x="6374097" y="4117025"/>
            <a:ext cx="1862172"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日期：</a:t>
            </a:r>
            <a:r>
              <a:rPr lang="en-US" altLang="zh-CN" sz="1600" dirty="0">
                <a:latin typeface="微软雅黑" panose="020B0503020204020204" pitchFamily="34" charset="-122"/>
                <a:ea typeface="微软雅黑" panose="020B0503020204020204" pitchFamily="34" charset="-122"/>
              </a:rPr>
              <a:t>2017/8/28</a:t>
            </a:r>
            <a:endParaRPr lang="zh-CN" altLang="en-US" sz="16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0F1295EE-4496-4C01-B5CE-5D3CCEC2DCC1}"/>
              </a:ext>
            </a:extLst>
          </p:cNvPr>
          <p:cNvSpPr txBox="1"/>
          <p:nvPr/>
        </p:nvSpPr>
        <p:spPr>
          <a:xfrm>
            <a:off x="2773072" y="1908180"/>
            <a:ext cx="3356124"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来源：</a:t>
            </a:r>
            <a:r>
              <a:rPr lang="en-US" altLang="zh-CN" sz="1600" dirty="0">
                <a:latin typeface="微软雅黑" panose="020B0503020204020204" pitchFamily="34" charset="-122"/>
                <a:ea typeface="微软雅黑" panose="020B0503020204020204" pitchFamily="34" charset="-122"/>
              </a:rPr>
              <a:t>ACL2017 </a:t>
            </a:r>
            <a:r>
              <a:rPr lang="zh-CN" altLang="en-US" sz="1600" dirty="0">
                <a:latin typeface="微软雅黑" panose="020B0503020204020204" pitchFamily="34" charset="-122"/>
                <a:ea typeface="微软雅黑" panose="020B0503020204020204" pitchFamily="34" charset="-122"/>
              </a:rPr>
              <a:t>杰出论文</a:t>
            </a:r>
          </a:p>
        </p:txBody>
      </p:sp>
      <p:sp>
        <p:nvSpPr>
          <p:cNvPr id="4" name="矩形 3">
            <a:extLst>
              <a:ext uri="{FF2B5EF4-FFF2-40B4-BE49-F238E27FC236}">
                <a16:creationId xmlns:a16="http://schemas.microsoft.com/office/drawing/2014/main" id="{A00199E2-9359-448A-9CDE-1EAE6AC5DA91}"/>
              </a:ext>
            </a:extLst>
          </p:cNvPr>
          <p:cNvSpPr/>
          <p:nvPr/>
        </p:nvSpPr>
        <p:spPr>
          <a:xfrm>
            <a:off x="1756325" y="1538848"/>
            <a:ext cx="5389617" cy="338554"/>
          </a:xfrm>
          <a:prstGeom prst="rect">
            <a:avLst/>
          </a:prstGeom>
        </p:spPr>
        <p:txBody>
          <a:bodyPr wrap="none">
            <a:spAutoFit/>
          </a:bodyPr>
          <a:lstStyle/>
          <a:p>
            <a:r>
              <a:rPr lang="en-US" altLang="zh-CN" sz="1600" dirty="0" err="1">
                <a:latin typeface="微软雅黑" panose="020B0503020204020204" pitchFamily="34" charset="-122"/>
                <a:ea typeface="微软雅黑" panose="020B0503020204020204" pitchFamily="34" charset="-122"/>
              </a:rPr>
              <a:t>Xinchi</a:t>
            </a:r>
            <a:r>
              <a:rPr lang="en-US" altLang="zh-CN" sz="1600" dirty="0">
                <a:latin typeface="微软雅黑" panose="020B0503020204020204" pitchFamily="34" charset="-122"/>
                <a:ea typeface="微软雅黑" panose="020B0503020204020204" pitchFamily="34" charset="-122"/>
              </a:rPr>
              <a:t> Chen, Zhan Shi, </a:t>
            </a:r>
            <a:r>
              <a:rPr lang="en-US" altLang="zh-CN" sz="1600" dirty="0" err="1">
                <a:latin typeface="微软雅黑" panose="020B0503020204020204" pitchFamily="34" charset="-122"/>
                <a:ea typeface="微软雅黑" panose="020B0503020204020204" pitchFamily="34" charset="-122"/>
              </a:rPr>
              <a:t>Xipeng</a:t>
            </a: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Qiu</a:t>
            </a:r>
            <a:r>
              <a:rPr lang="en-US" altLang="zh-CN" sz="1600" dirty="0">
                <a:latin typeface="微软雅黑" panose="020B0503020204020204" pitchFamily="34" charset="-122"/>
                <a:ea typeface="微软雅黑" panose="020B0503020204020204" pitchFamily="34" charset="-122"/>
              </a:rPr>
              <a:t>∗ , </a:t>
            </a:r>
            <a:r>
              <a:rPr lang="en-US" altLang="zh-CN" sz="1600" dirty="0" err="1">
                <a:latin typeface="微软雅黑" panose="020B0503020204020204" pitchFamily="34" charset="-122"/>
                <a:ea typeface="微软雅黑" panose="020B0503020204020204" pitchFamily="34" charset="-122"/>
              </a:rPr>
              <a:t>Xuanjing</a:t>
            </a:r>
            <a:r>
              <a:rPr lang="en-US" altLang="zh-CN" sz="1600" dirty="0">
                <a:latin typeface="微软雅黑" panose="020B0503020204020204" pitchFamily="34" charset="-122"/>
                <a:ea typeface="微软雅黑" panose="020B0503020204020204" pitchFamily="34" charset="-122"/>
              </a:rPr>
              <a:t> Huang</a:t>
            </a: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0455557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45609" y="347044"/>
            <a:ext cx="216028" cy="216000"/>
            <a:chOff x="1827622" y="1343919"/>
            <a:chExt cx="2304000" cy="2304000"/>
          </a:xfrm>
        </p:grpSpPr>
        <p:sp>
          <p:nvSpPr>
            <p:cNvPr id="11" name="椭圆 10"/>
            <p:cNvSpPr/>
            <p:nvPr/>
          </p:nvSpPr>
          <p:spPr>
            <a:xfrm>
              <a:off x="1827622" y="1343919"/>
              <a:ext cx="2304000" cy="2304000"/>
            </a:xfrm>
            <a:prstGeom prst="ellipse">
              <a:avLst/>
            </a:prstGeom>
            <a:gradFill flip="none" rotWithShape="1">
              <a:gsLst>
                <a:gs pos="100000">
                  <a:schemeClr val="tx1">
                    <a:lumMod val="85000"/>
                    <a:lumOff val="15000"/>
                  </a:schemeClr>
                </a:gs>
                <a:gs pos="0">
                  <a:schemeClr val="tx1">
                    <a:lumMod val="65000"/>
                    <a:lumOff val="35000"/>
                  </a:schemeClr>
                </a:gs>
              </a:gsLst>
              <a:path path="circle">
                <a:fillToRect l="100000" b="100000"/>
              </a:path>
              <a:tileRect t="-100000" r="-100000"/>
            </a:grad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sp>
          <p:nvSpPr>
            <p:cNvPr id="12" name="椭圆 11"/>
            <p:cNvSpPr/>
            <p:nvPr/>
          </p:nvSpPr>
          <p:spPr>
            <a:xfrm>
              <a:off x="1877481" y="1393778"/>
              <a:ext cx="2204282" cy="2204282"/>
            </a:xfrm>
            <a:prstGeom prst="ellipse">
              <a:avLst/>
            </a:prstGeom>
            <a:gradFill flip="none" rotWithShape="1">
              <a:gsLst>
                <a:gs pos="0">
                  <a:srgbClr val="C00000"/>
                </a:gs>
                <a:gs pos="100000">
                  <a:srgbClr val="FF0000"/>
                </a:gs>
              </a:gsLst>
              <a:path path="circle">
                <a:fillToRect l="100000" b="100000"/>
              </a:path>
              <a:tileRect t="-100000" r="-100000"/>
            </a:gradFill>
            <a:ln w="12700">
              <a:gradFill>
                <a:gsLst>
                  <a:gs pos="100000">
                    <a:srgbClr val="C00000"/>
                  </a:gs>
                  <a:gs pos="0">
                    <a:srgbClr val="FF000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grpSp>
      <p:sp>
        <p:nvSpPr>
          <p:cNvPr id="13" name="TextBox 4"/>
          <p:cNvSpPr txBox="1"/>
          <p:nvPr/>
        </p:nvSpPr>
        <p:spPr>
          <a:xfrm>
            <a:off x="737076" y="235654"/>
            <a:ext cx="1677382" cy="438582"/>
          </a:xfrm>
          <a:prstGeom prst="rect">
            <a:avLst/>
          </a:prstGeom>
          <a:noFill/>
        </p:spPr>
        <p:txBody>
          <a:bodyPr wrap="none" lIns="68580" tIns="34290" rIns="68580" bIns="34290" rtlCol="0">
            <a:spAutoFit/>
          </a:bodyPr>
          <a:lstStyle/>
          <a:p>
            <a:r>
              <a:rPr lang="zh-CN" altLang="en-US" sz="2400" dirty="0">
                <a:solidFill>
                  <a:srgbClr val="C00000"/>
                </a:solidFill>
                <a:latin typeface="微软雅黑" pitchFamily="34" charset="-122"/>
                <a:ea typeface="微软雅黑" pitchFamily="34" charset="-122"/>
              </a:rPr>
              <a:t>存在的问题</a:t>
            </a:r>
          </a:p>
        </p:txBody>
      </p:sp>
      <p:cxnSp>
        <p:nvCxnSpPr>
          <p:cNvPr id="14" name="直接连接符 13"/>
          <p:cNvCxnSpPr>
            <a:cxnSpLocks/>
          </p:cNvCxnSpPr>
          <p:nvPr/>
        </p:nvCxnSpPr>
        <p:spPr>
          <a:xfrm flipV="1">
            <a:off x="491308" y="695345"/>
            <a:ext cx="8025265" cy="340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 name="Freeform 6"/>
          <p:cNvSpPr>
            <a:spLocks noEditPoints="1"/>
          </p:cNvSpPr>
          <p:nvPr/>
        </p:nvSpPr>
        <p:spPr bwMode="auto">
          <a:xfrm>
            <a:off x="8499997" y="376722"/>
            <a:ext cx="319470" cy="320636"/>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zh-CN" altLang="en-US" sz="1400">
              <a:solidFill>
                <a:prstClr val="black"/>
              </a:solidFill>
            </a:endParaRPr>
          </a:p>
        </p:txBody>
      </p:sp>
      <p:sp>
        <p:nvSpPr>
          <p:cNvPr id="3" name="灯片编号占位符 2">
            <a:extLst>
              <a:ext uri="{FF2B5EF4-FFF2-40B4-BE49-F238E27FC236}">
                <a16:creationId xmlns:a16="http://schemas.microsoft.com/office/drawing/2014/main" id="{6DFE0AA6-5A7D-46FB-A5E7-7967D67742A7}"/>
              </a:ext>
            </a:extLst>
          </p:cNvPr>
          <p:cNvSpPr>
            <a:spLocks noGrp="1"/>
          </p:cNvSpPr>
          <p:nvPr>
            <p:ph type="sldNum" sz="quarter" idx="12"/>
          </p:nvPr>
        </p:nvSpPr>
        <p:spPr/>
        <p:txBody>
          <a:bodyPr/>
          <a:lstStyle/>
          <a:p>
            <a:r>
              <a:rPr lang="en-US" altLang="zh-CN" dirty="0"/>
              <a:t>		</a:t>
            </a:r>
            <a:fld id="{7B683D06-1B2D-4418-9191-09774B5762B3}" type="slidenum">
              <a:rPr lang="zh-CN" altLang="en-US" smtClean="0"/>
              <a:t>10</a:t>
            </a:fld>
            <a:r>
              <a:rPr lang="en-US" altLang="zh-CN" dirty="0"/>
              <a:t>/35</a:t>
            </a:r>
            <a:endParaRPr lang="zh-CN" altLang="en-US" dirty="0"/>
          </a:p>
        </p:txBody>
      </p:sp>
      <p:sp>
        <p:nvSpPr>
          <p:cNvPr id="2" name="文本框 1">
            <a:extLst>
              <a:ext uri="{FF2B5EF4-FFF2-40B4-BE49-F238E27FC236}">
                <a16:creationId xmlns:a16="http://schemas.microsoft.com/office/drawing/2014/main" id="{E46F30AF-958B-45CB-A683-B87BA6934F20}"/>
              </a:ext>
            </a:extLst>
          </p:cNvPr>
          <p:cNvSpPr txBox="1"/>
          <p:nvPr/>
        </p:nvSpPr>
        <p:spPr>
          <a:xfrm>
            <a:off x="445609" y="876992"/>
            <a:ext cx="8328159" cy="3339376"/>
          </a:xfrm>
          <a:prstGeom prst="rect">
            <a:avLst/>
          </a:prstGeom>
          <a:noFill/>
        </p:spPr>
        <p:txBody>
          <a:bodyPr wrap="square" rtlCol="0">
            <a:spAutoFit/>
          </a:bodyPr>
          <a:lstStyle/>
          <a:p>
            <a:pPr marL="285750" indent="-285750">
              <a:buFont typeface="Wingdings" panose="05000000000000000000" pitchFamily="2" charset="2"/>
              <a:buChar char="Ø"/>
            </a:pPr>
            <a:endParaRPr lang="en-US" altLang="zh-CN"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目前对分词的算法研究着重于提升在一个数据集中的性能，存在泛化能力差的问题</a:t>
            </a:r>
            <a:endParaRPr lang="en-US" altLang="zh-CN"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中文分词标准难以统一，任何语料库都存在内部标注一致性的问题</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专家抽样重新标注校验的</a:t>
            </a:r>
            <a:r>
              <a:rPr lang="en-US" altLang="zh-CN" sz="1600" dirty="0">
                <a:latin typeface="微软雅黑" panose="020B0503020204020204" pitchFamily="34" charset="-122"/>
                <a:ea typeface="微软雅黑" panose="020B0503020204020204" pitchFamily="34" charset="-122"/>
              </a:rPr>
              <a:t>CTB5</a:t>
            </a:r>
            <a:r>
              <a:rPr lang="zh-CN" altLang="en-US" sz="1600" dirty="0">
                <a:latin typeface="微软雅黑" panose="020B0503020204020204" pitchFamily="34" charset="-122"/>
                <a:ea typeface="微软雅黑" panose="020B0503020204020204" pitchFamily="34" charset="-122"/>
              </a:rPr>
              <a:t>在分词上的一致性才达到</a:t>
            </a:r>
            <a:r>
              <a:rPr lang="en-US" altLang="zh-CN" sz="1600" dirty="0">
                <a:latin typeface="微软雅黑" panose="020B0503020204020204" pitchFamily="34" charset="-122"/>
                <a:ea typeface="微软雅黑" panose="020B0503020204020204" pitchFamily="34" charset="-122"/>
              </a:rPr>
              <a:t>99.10%</a:t>
            </a:r>
          </a:p>
          <a:p>
            <a:pPr marL="285750" indent="-285750">
              <a:buFont typeface="Wingdings" panose="05000000000000000000" pitchFamily="2" charset="2"/>
              <a:buChar char="Ø"/>
            </a:pP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国家语委语料库则简单地说了句“标注是指分词和词类标注，已经经过</a:t>
            </a: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次人工校对，准确率大于</a:t>
            </a:r>
            <a:r>
              <a:rPr lang="en-US" altLang="zh-CN" sz="1600" dirty="0">
                <a:latin typeface="微软雅黑" panose="020B0503020204020204" pitchFamily="34" charset="-122"/>
                <a:ea typeface="微软雅黑" panose="020B0503020204020204" pitchFamily="34" charset="-122"/>
              </a:rPr>
              <a:t>&gt;98%”</a:t>
            </a:r>
          </a:p>
          <a:p>
            <a:pPr marL="285750" indent="-285750">
              <a:lnSpc>
                <a:spcPct val="150000"/>
              </a:lnSpc>
              <a:buFont typeface="Wingdings" panose="05000000000000000000" pitchFamily="2" charset="2"/>
              <a:buChar char="Ø"/>
            </a:pPr>
            <a:endParaRPr lang="en-US" altLang="zh-CN" sz="1600" dirty="0">
              <a:latin typeface="微软雅黑" panose="020B0503020204020204" pitchFamily="34" charset="-122"/>
              <a:ea typeface="微软雅黑" panose="020B0503020204020204" pitchFamily="34" charset="-122"/>
            </a:endParaRPr>
          </a:p>
          <a:p>
            <a:endParaRPr lang="en-US" altLang="zh-CN" dirty="0"/>
          </a:p>
          <a:p>
            <a:endParaRPr lang="zh-CN" altLang="en-US" dirty="0"/>
          </a:p>
        </p:txBody>
      </p:sp>
      <p:graphicFrame>
        <p:nvGraphicFramePr>
          <p:cNvPr id="5" name="表格 4">
            <a:extLst>
              <a:ext uri="{FF2B5EF4-FFF2-40B4-BE49-F238E27FC236}">
                <a16:creationId xmlns:a16="http://schemas.microsoft.com/office/drawing/2014/main" id="{FF19F4A6-D52E-4E3C-BFC0-CABE9B04B33E}"/>
              </a:ext>
            </a:extLst>
          </p:cNvPr>
          <p:cNvGraphicFramePr>
            <a:graphicFrameLocks noGrp="1"/>
          </p:cNvGraphicFramePr>
          <p:nvPr>
            <p:extLst>
              <p:ext uri="{D42A27DB-BD31-4B8C-83A1-F6EECF244321}">
                <p14:modId xmlns:p14="http://schemas.microsoft.com/office/powerpoint/2010/main" val="653540489"/>
              </p:ext>
            </p:extLst>
          </p:nvPr>
        </p:nvGraphicFramePr>
        <p:xfrm>
          <a:off x="1217754" y="3544135"/>
          <a:ext cx="6268896" cy="1070664"/>
        </p:xfrm>
        <a:graphic>
          <a:graphicData uri="http://schemas.openxmlformats.org/drawingml/2006/table">
            <a:tbl>
              <a:tblPr firstRow="1" bandRow="1">
                <a:tableStyleId>{93296810-A885-4BE3-A3E7-6D5BEEA58F35}</a:tableStyleId>
              </a:tblPr>
              <a:tblGrid>
                <a:gridCol w="1253779">
                  <a:extLst>
                    <a:ext uri="{9D8B030D-6E8A-4147-A177-3AD203B41FA5}">
                      <a16:colId xmlns:a16="http://schemas.microsoft.com/office/drawing/2014/main" val="346963279"/>
                    </a:ext>
                  </a:extLst>
                </a:gridCol>
                <a:gridCol w="1253779">
                  <a:extLst>
                    <a:ext uri="{9D8B030D-6E8A-4147-A177-3AD203B41FA5}">
                      <a16:colId xmlns:a16="http://schemas.microsoft.com/office/drawing/2014/main" val="454644843"/>
                    </a:ext>
                  </a:extLst>
                </a:gridCol>
                <a:gridCol w="1253779">
                  <a:extLst>
                    <a:ext uri="{9D8B030D-6E8A-4147-A177-3AD203B41FA5}">
                      <a16:colId xmlns:a16="http://schemas.microsoft.com/office/drawing/2014/main" val="4132248288"/>
                    </a:ext>
                  </a:extLst>
                </a:gridCol>
                <a:gridCol w="1253779">
                  <a:extLst>
                    <a:ext uri="{9D8B030D-6E8A-4147-A177-3AD203B41FA5}">
                      <a16:colId xmlns:a16="http://schemas.microsoft.com/office/drawing/2014/main" val="2774742287"/>
                    </a:ext>
                  </a:extLst>
                </a:gridCol>
                <a:gridCol w="626890">
                  <a:extLst>
                    <a:ext uri="{9D8B030D-6E8A-4147-A177-3AD203B41FA5}">
                      <a16:colId xmlns:a16="http://schemas.microsoft.com/office/drawing/2014/main" val="1279870557"/>
                    </a:ext>
                  </a:extLst>
                </a:gridCol>
                <a:gridCol w="626890">
                  <a:extLst>
                    <a:ext uri="{9D8B030D-6E8A-4147-A177-3AD203B41FA5}">
                      <a16:colId xmlns:a16="http://schemas.microsoft.com/office/drawing/2014/main" val="1970850598"/>
                    </a:ext>
                  </a:extLst>
                </a:gridCol>
              </a:tblGrid>
              <a:tr h="356888">
                <a:tc>
                  <a:txBody>
                    <a:bodyPr/>
                    <a:lstStyle/>
                    <a:p>
                      <a:pPr algn="ctr"/>
                      <a:r>
                        <a:rPr lang="en-US" altLang="zh-CN" dirty="0">
                          <a:latin typeface="微软雅黑" panose="020B0503020204020204" pitchFamily="34" charset="-122"/>
                          <a:ea typeface="微软雅黑" panose="020B0503020204020204" pitchFamily="34" charset="-122"/>
                        </a:rPr>
                        <a:t>Corpora</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Yao</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Ming</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en-US" altLang="zh-CN" dirty="0">
                          <a:latin typeface="微软雅黑" panose="020B0503020204020204" pitchFamily="34" charset="-122"/>
                          <a:ea typeface="微软雅黑" panose="020B0503020204020204" pitchFamily="34" charset="-122"/>
                        </a:rPr>
                        <a:t>reaches</a:t>
                      </a:r>
                      <a:endParaRPr lang="zh-CN" altLang="en-US" dirty="0">
                        <a:latin typeface="微软雅黑" panose="020B0503020204020204" pitchFamily="34" charset="-122"/>
                        <a:ea typeface="微软雅黑" panose="020B0503020204020204" pitchFamily="34" charset="-122"/>
                      </a:endParaRPr>
                    </a:p>
                  </a:txBody>
                  <a:tcPr/>
                </a:tc>
                <a:tc gridSpan="2">
                  <a:txBody>
                    <a:bodyPr/>
                    <a:lstStyle/>
                    <a:p>
                      <a:pPr algn="ctr"/>
                      <a:r>
                        <a:rPr lang="en-US" altLang="zh-CN" dirty="0">
                          <a:latin typeface="微软雅黑" panose="020B0503020204020204" pitchFamily="34" charset="-122"/>
                          <a:ea typeface="微软雅黑" panose="020B0503020204020204" pitchFamily="34" charset="-122"/>
                        </a:rPr>
                        <a:t>the final</a:t>
                      </a:r>
                      <a:endParaRPr lang="zh-CN" altLang="en-US" dirty="0">
                        <a:latin typeface="微软雅黑" panose="020B0503020204020204" pitchFamily="34" charset="-122"/>
                        <a:ea typeface="微软雅黑" panose="020B0503020204020204" pitchFamily="34" charset="-122"/>
                      </a:endParaRPr>
                    </a:p>
                  </a:txBody>
                  <a:tcPr/>
                </a:tc>
                <a:tc hMerge="1">
                  <a:txBody>
                    <a:bodyPr/>
                    <a:lstStyle/>
                    <a:p>
                      <a:endParaRPr lang="zh-CN" altLang="en-US"/>
                    </a:p>
                  </a:txBody>
                  <a:tcPr/>
                </a:tc>
                <a:extLst>
                  <a:ext uri="{0D108BD9-81ED-4DB2-BD59-A6C34878D82A}">
                    <a16:rowId xmlns:a16="http://schemas.microsoft.com/office/drawing/2014/main" val="553549847"/>
                  </a:ext>
                </a:extLst>
              </a:tr>
              <a:tr h="356888">
                <a:tc>
                  <a:txBody>
                    <a:bodyPr/>
                    <a:lstStyle/>
                    <a:p>
                      <a:pPr algn="ctr"/>
                      <a:r>
                        <a:rPr lang="en-US" altLang="zh-CN" dirty="0">
                          <a:latin typeface="微软雅黑" panose="020B0503020204020204" pitchFamily="34" charset="-122"/>
                          <a:ea typeface="微软雅黑" panose="020B0503020204020204" pitchFamily="34" charset="-122"/>
                        </a:rPr>
                        <a:t>CTB</a:t>
                      </a:r>
                      <a:endParaRPr lang="zh-CN" altLang="en-US" dirty="0">
                        <a:latin typeface="微软雅黑" panose="020B0503020204020204" pitchFamily="34" charset="-122"/>
                        <a:ea typeface="微软雅黑" panose="020B0503020204020204" pitchFamily="34" charset="-122"/>
                      </a:endParaRPr>
                    </a:p>
                  </a:txBody>
                  <a:tcPr/>
                </a:tc>
                <a:tc gridSpan="2">
                  <a:txBody>
                    <a:bodyPr/>
                    <a:lstStyle/>
                    <a:p>
                      <a:pPr algn="ctr"/>
                      <a:r>
                        <a:rPr lang="zh-CN" altLang="en-US" dirty="0">
                          <a:latin typeface="微软雅黑" panose="020B0503020204020204" pitchFamily="34" charset="-122"/>
                          <a:ea typeface="微软雅黑" panose="020B0503020204020204" pitchFamily="34" charset="-122"/>
                        </a:rPr>
                        <a:t>姚明</a:t>
                      </a:r>
                    </a:p>
                  </a:txBody>
                  <a:tcPr/>
                </a:tc>
                <a:tc hMerge="1">
                  <a:txBody>
                    <a:bodyPr/>
                    <a:lstStyle/>
                    <a:p>
                      <a:endParaRPr lang="zh-CN" altLang="en-US"/>
                    </a:p>
                  </a:txBody>
                  <a:tcPr/>
                </a:tc>
                <a:tc>
                  <a:txBody>
                    <a:bodyPr/>
                    <a:lstStyle/>
                    <a:p>
                      <a:pPr algn="ctr"/>
                      <a:r>
                        <a:rPr lang="zh-CN" altLang="en-US" dirty="0">
                          <a:latin typeface="微软雅黑" panose="020B0503020204020204" pitchFamily="34" charset="-122"/>
                          <a:ea typeface="微软雅黑" panose="020B0503020204020204" pitchFamily="34" charset="-122"/>
                        </a:rPr>
                        <a:t>进入</a:t>
                      </a:r>
                    </a:p>
                  </a:txBody>
                  <a:tcPr/>
                </a:tc>
                <a:tc gridSpan="2">
                  <a:txBody>
                    <a:bodyPr/>
                    <a:lstStyle/>
                    <a:p>
                      <a:pPr algn="ctr"/>
                      <a:r>
                        <a:rPr lang="zh-CN" altLang="en-US" dirty="0">
                          <a:latin typeface="微软雅黑" panose="020B0503020204020204" pitchFamily="34" charset="-122"/>
                          <a:ea typeface="微软雅黑" panose="020B0503020204020204" pitchFamily="34" charset="-122"/>
                        </a:rPr>
                        <a:t>总决赛</a:t>
                      </a:r>
                    </a:p>
                  </a:txBody>
                  <a:tcPr/>
                </a:tc>
                <a:tc hMerge="1">
                  <a:txBody>
                    <a:bodyPr/>
                    <a:lstStyle/>
                    <a:p>
                      <a:endParaRPr lang="zh-CN" altLang="en-US"/>
                    </a:p>
                  </a:txBody>
                  <a:tcPr/>
                </a:tc>
                <a:extLst>
                  <a:ext uri="{0D108BD9-81ED-4DB2-BD59-A6C34878D82A}">
                    <a16:rowId xmlns:a16="http://schemas.microsoft.com/office/drawing/2014/main" val="1828618515"/>
                  </a:ext>
                </a:extLst>
              </a:tr>
              <a:tr h="356888">
                <a:tc>
                  <a:txBody>
                    <a:bodyPr/>
                    <a:lstStyle/>
                    <a:p>
                      <a:pPr algn="ctr"/>
                      <a:r>
                        <a:rPr lang="en-US" altLang="zh-CN" dirty="0">
                          <a:latin typeface="微软雅黑" panose="020B0503020204020204" pitchFamily="34" charset="-122"/>
                          <a:ea typeface="微软雅黑" panose="020B0503020204020204" pitchFamily="34" charset="-122"/>
                        </a:rPr>
                        <a:t>PKU</a:t>
                      </a:r>
                      <a:endParaRPr lang="zh-CN" altLang="en-US" dirty="0">
                        <a:latin typeface="微软雅黑" panose="020B0503020204020204" pitchFamily="34" charset="-122"/>
                        <a:ea typeface="微软雅黑" panose="020B0503020204020204" pitchFamily="34" charset="-122"/>
                      </a:endParaRPr>
                    </a:p>
                  </a:txBody>
                  <a:tcPr/>
                </a:tc>
                <a:tc>
                  <a:txBody>
                    <a:bodyPr/>
                    <a:lstStyle/>
                    <a:p>
                      <a:pPr algn="ctr"/>
                      <a:r>
                        <a:rPr lang="zh-CN" altLang="en-US" dirty="0">
                          <a:latin typeface="微软雅黑" panose="020B0503020204020204" pitchFamily="34" charset="-122"/>
                          <a:ea typeface="微软雅黑" panose="020B0503020204020204" pitchFamily="34" charset="-122"/>
                        </a:rPr>
                        <a:t>姚</a:t>
                      </a:r>
                    </a:p>
                  </a:txBody>
                  <a:tcPr/>
                </a:tc>
                <a:tc>
                  <a:txBody>
                    <a:bodyPr/>
                    <a:lstStyle/>
                    <a:p>
                      <a:pPr algn="ctr"/>
                      <a:r>
                        <a:rPr lang="zh-CN" altLang="en-US" dirty="0">
                          <a:latin typeface="微软雅黑" panose="020B0503020204020204" pitchFamily="34" charset="-122"/>
                          <a:ea typeface="微软雅黑" panose="020B0503020204020204" pitchFamily="34" charset="-122"/>
                        </a:rPr>
                        <a:t>明</a:t>
                      </a:r>
                    </a:p>
                  </a:txBody>
                  <a:tcPr/>
                </a:tc>
                <a:tc>
                  <a:txBody>
                    <a:bodyPr/>
                    <a:lstStyle/>
                    <a:p>
                      <a:pPr algn="ctr"/>
                      <a:r>
                        <a:rPr lang="zh-CN" altLang="en-US" dirty="0">
                          <a:latin typeface="微软雅黑" panose="020B0503020204020204" pitchFamily="34" charset="-122"/>
                          <a:ea typeface="微软雅黑" panose="020B0503020204020204" pitchFamily="34" charset="-122"/>
                        </a:rPr>
                        <a:t>进入</a:t>
                      </a:r>
                    </a:p>
                  </a:txBody>
                  <a:tcPr/>
                </a:tc>
                <a:tc>
                  <a:txBody>
                    <a:bodyPr/>
                    <a:lstStyle/>
                    <a:p>
                      <a:pPr algn="ctr"/>
                      <a:r>
                        <a:rPr lang="zh-CN" altLang="en-US" dirty="0">
                          <a:latin typeface="微软雅黑" panose="020B0503020204020204" pitchFamily="34" charset="-122"/>
                          <a:ea typeface="微软雅黑" panose="020B0503020204020204" pitchFamily="34" charset="-122"/>
                        </a:rPr>
                        <a:t>总</a:t>
                      </a:r>
                    </a:p>
                  </a:txBody>
                  <a:tcPr/>
                </a:tc>
                <a:tc>
                  <a:txBody>
                    <a:bodyPr/>
                    <a:lstStyle/>
                    <a:p>
                      <a:pPr algn="ctr"/>
                      <a:r>
                        <a:rPr lang="zh-CN" altLang="en-US" dirty="0">
                          <a:latin typeface="微软雅黑" panose="020B0503020204020204" pitchFamily="34" charset="-122"/>
                          <a:ea typeface="微软雅黑" panose="020B0503020204020204" pitchFamily="34" charset="-122"/>
                        </a:rPr>
                        <a:t>决赛</a:t>
                      </a:r>
                    </a:p>
                  </a:txBody>
                  <a:tcPr/>
                </a:tc>
                <a:extLst>
                  <a:ext uri="{0D108BD9-81ED-4DB2-BD59-A6C34878D82A}">
                    <a16:rowId xmlns:a16="http://schemas.microsoft.com/office/drawing/2014/main" val="849430472"/>
                  </a:ext>
                </a:extLst>
              </a:tr>
            </a:tbl>
          </a:graphicData>
        </a:graphic>
      </p:graphicFrame>
    </p:spTree>
    <p:extLst>
      <p:ext uri="{BB962C8B-B14F-4D97-AF65-F5344CB8AC3E}">
        <p14:creationId xmlns:p14="http://schemas.microsoft.com/office/powerpoint/2010/main" val="303125921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45609" y="347044"/>
            <a:ext cx="216028" cy="216000"/>
            <a:chOff x="1827622" y="1343919"/>
            <a:chExt cx="2304000" cy="2304000"/>
          </a:xfrm>
        </p:grpSpPr>
        <p:sp>
          <p:nvSpPr>
            <p:cNvPr id="11" name="椭圆 10"/>
            <p:cNvSpPr/>
            <p:nvPr/>
          </p:nvSpPr>
          <p:spPr>
            <a:xfrm>
              <a:off x="1827622" y="1343919"/>
              <a:ext cx="2304000" cy="2304000"/>
            </a:xfrm>
            <a:prstGeom prst="ellipse">
              <a:avLst/>
            </a:prstGeom>
            <a:gradFill flip="none" rotWithShape="1">
              <a:gsLst>
                <a:gs pos="100000">
                  <a:schemeClr val="tx1">
                    <a:lumMod val="85000"/>
                    <a:lumOff val="15000"/>
                  </a:schemeClr>
                </a:gs>
                <a:gs pos="0">
                  <a:schemeClr val="tx1">
                    <a:lumMod val="65000"/>
                    <a:lumOff val="35000"/>
                  </a:schemeClr>
                </a:gs>
              </a:gsLst>
              <a:path path="circle">
                <a:fillToRect l="100000" b="100000"/>
              </a:path>
              <a:tileRect t="-100000" r="-100000"/>
            </a:grad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sp>
          <p:nvSpPr>
            <p:cNvPr id="12" name="椭圆 11"/>
            <p:cNvSpPr/>
            <p:nvPr/>
          </p:nvSpPr>
          <p:spPr>
            <a:xfrm>
              <a:off x="1877481" y="1393778"/>
              <a:ext cx="2204282" cy="2204282"/>
            </a:xfrm>
            <a:prstGeom prst="ellipse">
              <a:avLst/>
            </a:prstGeom>
            <a:gradFill flip="none" rotWithShape="1">
              <a:gsLst>
                <a:gs pos="0">
                  <a:srgbClr val="C00000"/>
                </a:gs>
                <a:gs pos="100000">
                  <a:srgbClr val="FF0000"/>
                </a:gs>
              </a:gsLst>
              <a:path path="circle">
                <a:fillToRect l="100000" b="100000"/>
              </a:path>
              <a:tileRect t="-100000" r="-100000"/>
            </a:gradFill>
            <a:ln w="12700">
              <a:gradFill>
                <a:gsLst>
                  <a:gs pos="100000">
                    <a:srgbClr val="C00000"/>
                  </a:gs>
                  <a:gs pos="0">
                    <a:srgbClr val="FF000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grpSp>
      <p:sp>
        <p:nvSpPr>
          <p:cNvPr id="13" name="TextBox 4"/>
          <p:cNvSpPr txBox="1"/>
          <p:nvPr/>
        </p:nvSpPr>
        <p:spPr>
          <a:xfrm>
            <a:off x="737076" y="235654"/>
            <a:ext cx="2292935" cy="438582"/>
          </a:xfrm>
          <a:prstGeom prst="rect">
            <a:avLst/>
          </a:prstGeom>
          <a:noFill/>
        </p:spPr>
        <p:txBody>
          <a:bodyPr wrap="none" lIns="68580" tIns="34290" rIns="68580" bIns="34290" rtlCol="0">
            <a:spAutoFit/>
          </a:bodyPr>
          <a:lstStyle/>
          <a:p>
            <a:r>
              <a:rPr lang="zh-CN" altLang="en-US" sz="2400" dirty="0">
                <a:solidFill>
                  <a:srgbClr val="C00000"/>
                </a:solidFill>
                <a:latin typeface="微软雅黑" pitchFamily="34" charset="-122"/>
                <a:ea typeface="微软雅黑" pitchFamily="34" charset="-122"/>
              </a:rPr>
              <a:t>目前存在的问题</a:t>
            </a:r>
          </a:p>
        </p:txBody>
      </p:sp>
      <p:cxnSp>
        <p:nvCxnSpPr>
          <p:cNvPr id="14" name="直接连接符 13"/>
          <p:cNvCxnSpPr>
            <a:cxnSpLocks/>
          </p:cNvCxnSpPr>
          <p:nvPr/>
        </p:nvCxnSpPr>
        <p:spPr>
          <a:xfrm flipV="1">
            <a:off x="491308" y="695345"/>
            <a:ext cx="8025265" cy="340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 name="Freeform 6"/>
          <p:cNvSpPr>
            <a:spLocks noEditPoints="1"/>
          </p:cNvSpPr>
          <p:nvPr/>
        </p:nvSpPr>
        <p:spPr bwMode="auto">
          <a:xfrm>
            <a:off x="8499997" y="376722"/>
            <a:ext cx="319470" cy="320636"/>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zh-CN" altLang="en-US" sz="1400">
              <a:solidFill>
                <a:prstClr val="black"/>
              </a:solidFill>
            </a:endParaRPr>
          </a:p>
        </p:txBody>
      </p:sp>
      <p:sp>
        <p:nvSpPr>
          <p:cNvPr id="103" name="燕尾形 110">
            <a:extLst>
              <a:ext uri="{FF2B5EF4-FFF2-40B4-BE49-F238E27FC236}">
                <a16:creationId xmlns:a16="http://schemas.microsoft.com/office/drawing/2014/main" id="{00231413-31FA-4EFB-8E8B-D22E5B3B45FE}"/>
              </a:ext>
            </a:extLst>
          </p:cNvPr>
          <p:cNvSpPr/>
          <p:nvPr/>
        </p:nvSpPr>
        <p:spPr>
          <a:xfrm rot="5400000">
            <a:off x="854780" y="1091006"/>
            <a:ext cx="269960" cy="431936"/>
          </a:xfrm>
          <a:prstGeom prst="chevron">
            <a:avLst/>
          </a:prstGeom>
          <a:solidFill>
            <a:srgbClr val="4B52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2">
              <a:solidFill>
                <a:schemeClr val="tx1"/>
              </a:solidFill>
            </a:endParaRPr>
          </a:p>
        </p:txBody>
      </p:sp>
      <p:sp>
        <p:nvSpPr>
          <p:cNvPr id="105" name="矩形 104">
            <a:extLst>
              <a:ext uri="{FF2B5EF4-FFF2-40B4-BE49-F238E27FC236}">
                <a16:creationId xmlns:a16="http://schemas.microsoft.com/office/drawing/2014/main" id="{1124A72D-A0B2-4BE5-A5D3-EFC4D0A446A0}"/>
              </a:ext>
            </a:extLst>
          </p:cNvPr>
          <p:cNvSpPr/>
          <p:nvPr/>
        </p:nvSpPr>
        <p:spPr>
          <a:xfrm>
            <a:off x="1205728" y="1116011"/>
            <a:ext cx="4985930" cy="346224"/>
          </a:xfrm>
          <a:prstGeom prst="rect">
            <a:avLst/>
          </a:prstGeom>
        </p:spPr>
        <p:txBody>
          <a:bodyPr wrap="none" lIns="68555" tIns="34278" rIns="68555" bIns="34278">
            <a:spAutoFit/>
          </a:bodyPr>
          <a:lstStyle/>
          <a:p>
            <a:r>
              <a:rPr lang="zh-CN" altLang="en-US" sz="1800" b="1" dirty="0">
                <a:solidFill>
                  <a:schemeClr val="tx1">
                    <a:lumMod val="75000"/>
                    <a:lumOff val="25000"/>
                  </a:schemeClr>
                </a:solidFill>
                <a:latin typeface="微软雅黑" pitchFamily="34" charset="-122"/>
                <a:ea typeface="微软雅黑" pitchFamily="34" charset="-122"/>
              </a:rPr>
              <a:t>针对分词模型容易对一种语料库产生依赖的问题</a:t>
            </a:r>
            <a:endParaRPr lang="en-US" altLang="zh-CN" sz="1800" b="1" dirty="0">
              <a:solidFill>
                <a:schemeClr val="tx1">
                  <a:lumMod val="75000"/>
                  <a:lumOff val="25000"/>
                </a:schemeClr>
              </a:solidFill>
              <a:latin typeface="微软雅黑" pitchFamily="34" charset="-122"/>
              <a:ea typeface="微软雅黑" pitchFamily="34" charset="-122"/>
            </a:endParaRPr>
          </a:p>
        </p:txBody>
      </p:sp>
      <p:sp>
        <p:nvSpPr>
          <p:cNvPr id="106" name="矩形 47">
            <a:extLst>
              <a:ext uri="{FF2B5EF4-FFF2-40B4-BE49-F238E27FC236}">
                <a16:creationId xmlns:a16="http://schemas.microsoft.com/office/drawing/2014/main" id="{EC6D1948-ABF1-4D72-877A-F381D0795119}"/>
              </a:ext>
            </a:extLst>
          </p:cNvPr>
          <p:cNvSpPr>
            <a:spLocks noChangeArrowheads="1"/>
          </p:cNvSpPr>
          <p:nvPr/>
        </p:nvSpPr>
        <p:spPr bwMode="auto">
          <a:xfrm>
            <a:off x="1205728" y="1563272"/>
            <a:ext cx="7020891" cy="764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spcBef>
                <a:spcPct val="0"/>
              </a:spcBef>
              <a:buNone/>
            </a:pPr>
            <a:r>
              <a:rPr lang="zh-CN" altLang="en-US" sz="1600" dirty="0">
                <a:solidFill>
                  <a:srgbClr val="333333"/>
                </a:solidFill>
                <a:sym typeface="微软雅黑" pitchFamily="34" charset="-122"/>
              </a:rPr>
              <a:t>作者使用了多种不同的分词标准数据集来消除算法对某个数据集的依赖。多种数据他们之间共享相同的知识，保留自己的特征。</a:t>
            </a:r>
          </a:p>
        </p:txBody>
      </p:sp>
      <p:sp>
        <p:nvSpPr>
          <p:cNvPr id="3" name="灯片编号占位符 2">
            <a:extLst>
              <a:ext uri="{FF2B5EF4-FFF2-40B4-BE49-F238E27FC236}">
                <a16:creationId xmlns:a16="http://schemas.microsoft.com/office/drawing/2014/main" id="{6DFE0AA6-5A7D-46FB-A5E7-7967D67742A7}"/>
              </a:ext>
            </a:extLst>
          </p:cNvPr>
          <p:cNvSpPr>
            <a:spLocks noGrp="1"/>
          </p:cNvSpPr>
          <p:nvPr>
            <p:ph type="sldNum" sz="quarter" idx="12"/>
          </p:nvPr>
        </p:nvSpPr>
        <p:spPr/>
        <p:txBody>
          <a:bodyPr/>
          <a:lstStyle/>
          <a:p>
            <a:r>
              <a:rPr lang="en-US" altLang="zh-CN" dirty="0"/>
              <a:t>		</a:t>
            </a:r>
            <a:fld id="{7B683D06-1B2D-4418-9191-09774B5762B3}" type="slidenum">
              <a:rPr lang="zh-CN" altLang="en-US" smtClean="0"/>
              <a:t>11</a:t>
            </a:fld>
            <a:r>
              <a:rPr lang="en-US" altLang="zh-CN" dirty="0"/>
              <a:t>/35</a:t>
            </a:r>
            <a:endParaRPr lang="zh-CN" altLang="en-US" dirty="0"/>
          </a:p>
        </p:txBody>
      </p:sp>
    </p:spTree>
    <p:extLst>
      <p:ext uri="{BB962C8B-B14F-4D97-AF65-F5344CB8AC3E}">
        <p14:creationId xmlns:p14="http://schemas.microsoft.com/office/powerpoint/2010/main" val="230923118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45609" y="347044"/>
            <a:ext cx="216028" cy="216000"/>
            <a:chOff x="1827622" y="1343919"/>
            <a:chExt cx="2304000" cy="2304000"/>
          </a:xfrm>
        </p:grpSpPr>
        <p:sp>
          <p:nvSpPr>
            <p:cNvPr id="11" name="椭圆 10"/>
            <p:cNvSpPr/>
            <p:nvPr/>
          </p:nvSpPr>
          <p:spPr>
            <a:xfrm>
              <a:off x="1827622" y="1343919"/>
              <a:ext cx="2304000" cy="2304000"/>
            </a:xfrm>
            <a:prstGeom prst="ellipse">
              <a:avLst/>
            </a:prstGeom>
            <a:gradFill flip="none" rotWithShape="1">
              <a:gsLst>
                <a:gs pos="100000">
                  <a:schemeClr val="tx1">
                    <a:lumMod val="85000"/>
                    <a:lumOff val="15000"/>
                  </a:schemeClr>
                </a:gs>
                <a:gs pos="0">
                  <a:schemeClr val="tx1">
                    <a:lumMod val="65000"/>
                    <a:lumOff val="35000"/>
                  </a:schemeClr>
                </a:gs>
              </a:gsLst>
              <a:path path="circle">
                <a:fillToRect l="100000" b="100000"/>
              </a:path>
              <a:tileRect t="-100000" r="-100000"/>
            </a:grad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sp>
          <p:nvSpPr>
            <p:cNvPr id="12" name="椭圆 11"/>
            <p:cNvSpPr/>
            <p:nvPr/>
          </p:nvSpPr>
          <p:spPr>
            <a:xfrm>
              <a:off x="1877481" y="1393778"/>
              <a:ext cx="2204282" cy="2204282"/>
            </a:xfrm>
            <a:prstGeom prst="ellipse">
              <a:avLst/>
            </a:prstGeom>
            <a:gradFill flip="none" rotWithShape="1">
              <a:gsLst>
                <a:gs pos="0">
                  <a:srgbClr val="C00000"/>
                </a:gs>
                <a:gs pos="100000">
                  <a:srgbClr val="FF0000"/>
                </a:gs>
              </a:gsLst>
              <a:path path="circle">
                <a:fillToRect l="100000" b="100000"/>
              </a:path>
              <a:tileRect t="-100000" r="-100000"/>
            </a:gradFill>
            <a:ln w="12700">
              <a:gradFill>
                <a:gsLst>
                  <a:gs pos="100000">
                    <a:srgbClr val="C00000"/>
                  </a:gs>
                  <a:gs pos="0">
                    <a:srgbClr val="FF000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grpSp>
      <p:sp>
        <p:nvSpPr>
          <p:cNvPr id="13" name="TextBox 4"/>
          <p:cNvSpPr txBox="1"/>
          <p:nvPr/>
        </p:nvSpPr>
        <p:spPr>
          <a:xfrm>
            <a:off x="737076" y="235654"/>
            <a:ext cx="2908489" cy="438582"/>
          </a:xfrm>
          <a:prstGeom prst="rect">
            <a:avLst/>
          </a:prstGeom>
          <a:noFill/>
        </p:spPr>
        <p:txBody>
          <a:bodyPr wrap="none" lIns="68580" tIns="34290" rIns="68580" bIns="34290" rtlCol="0">
            <a:spAutoFit/>
          </a:bodyPr>
          <a:lstStyle/>
          <a:p>
            <a:r>
              <a:rPr lang="zh-CN" altLang="en-US" sz="2400" dirty="0">
                <a:solidFill>
                  <a:srgbClr val="C00000"/>
                </a:solidFill>
                <a:latin typeface="微软雅黑" pitchFamily="34" charset="-122"/>
                <a:ea typeface="微软雅黑" pitchFamily="34" charset="-122"/>
              </a:rPr>
              <a:t>中文分词的通用模型</a:t>
            </a:r>
          </a:p>
        </p:txBody>
      </p:sp>
      <p:cxnSp>
        <p:nvCxnSpPr>
          <p:cNvPr id="14" name="直接连接符 13"/>
          <p:cNvCxnSpPr>
            <a:cxnSpLocks/>
          </p:cNvCxnSpPr>
          <p:nvPr/>
        </p:nvCxnSpPr>
        <p:spPr>
          <a:xfrm flipV="1">
            <a:off x="491308" y="695345"/>
            <a:ext cx="8025265" cy="340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 name="Freeform 6"/>
          <p:cNvSpPr>
            <a:spLocks noEditPoints="1"/>
          </p:cNvSpPr>
          <p:nvPr/>
        </p:nvSpPr>
        <p:spPr bwMode="auto">
          <a:xfrm>
            <a:off x="8499997" y="376722"/>
            <a:ext cx="319470" cy="320636"/>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zh-CN" altLang="en-US" sz="1400">
              <a:solidFill>
                <a:prstClr val="black"/>
              </a:solidFill>
            </a:endParaRPr>
          </a:p>
        </p:txBody>
      </p:sp>
      <p:sp>
        <p:nvSpPr>
          <p:cNvPr id="3" name="灯片编号占位符 2">
            <a:extLst>
              <a:ext uri="{FF2B5EF4-FFF2-40B4-BE49-F238E27FC236}">
                <a16:creationId xmlns:a16="http://schemas.microsoft.com/office/drawing/2014/main" id="{6DFE0AA6-5A7D-46FB-A5E7-7967D67742A7}"/>
              </a:ext>
            </a:extLst>
          </p:cNvPr>
          <p:cNvSpPr>
            <a:spLocks noGrp="1"/>
          </p:cNvSpPr>
          <p:nvPr>
            <p:ph type="sldNum" sz="quarter" idx="12"/>
          </p:nvPr>
        </p:nvSpPr>
        <p:spPr/>
        <p:txBody>
          <a:bodyPr/>
          <a:lstStyle/>
          <a:p>
            <a:r>
              <a:rPr lang="en-US" altLang="zh-CN" dirty="0"/>
              <a:t>		</a:t>
            </a:r>
            <a:fld id="{7B683D06-1B2D-4418-9191-09774B5762B3}" type="slidenum">
              <a:rPr lang="zh-CN" altLang="en-US" smtClean="0"/>
              <a:t>12</a:t>
            </a:fld>
            <a:r>
              <a:rPr lang="en-US" altLang="zh-CN" dirty="0"/>
              <a:t>/35</a:t>
            </a:r>
            <a:endParaRPr lang="zh-CN" altLang="en-US" dirty="0"/>
          </a:p>
        </p:txBody>
      </p:sp>
      <p:pic>
        <p:nvPicPr>
          <p:cNvPr id="16" name="图片 15">
            <a:extLst>
              <a:ext uri="{FF2B5EF4-FFF2-40B4-BE49-F238E27FC236}">
                <a16:creationId xmlns:a16="http://schemas.microsoft.com/office/drawing/2014/main" id="{B9C3F262-E2ED-431F-8125-0908C24CFF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864" y="876992"/>
            <a:ext cx="4386185" cy="4141420"/>
          </a:xfrm>
          <a:prstGeom prst="rect">
            <a:avLst/>
          </a:prstGeom>
        </p:spPr>
      </p:pic>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7B9B73D1-8B10-4CF8-A5A0-4C4503E2C754}"/>
                  </a:ext>
                </a:extLst>
              </p:cNvPr>
              <p:cNvSpPr txBox="1"/>
              <p:nvPr/>
            </p:nvSpPr>
            <p:spPr>
              <a:xfrm>
                <a:off x="4671680" y="852348"/>
                <a:ext cx="4094391" cy="4206280"/>
              </a:xfrm>
              <a:prstGeom prst="rect">
                <a:avLst/>
              </a:prstGeom>
              <a:noFill/>
            </p:spPr>
            <p:txBody>
              <a:bodyPr wrap="none" rtlCol="0">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字符序列</a:t>
                </a:r>
                <a14:m>
                  <m:oMath xmlns:m="http://schemas.openxmlformats.org/officeDocument/2006/math">
                    <m:r>
                      <a:rPr lang="en-US" altLang="zh-CN" sz="1400" b="0" i="1" smtClean="0">
                        <a:latin typeface="Cambria Math" panose="02040503050406030204" pitchFamily="18" charset="0"/>
                      </a:rPr>
                      <m:t>𝑋</m:t>
                    </m:r>
                    <m:r>
                      <a:rPr lang="en-US" altLang="zh-CN" sz="1400" b="0" i="1" smtClean="0">
                        <a:latin typeface="Cambria Math" panose="02040503050406030204" pitchFamily="18" charset="0"/>
                      </a:rPr>
                      <m:t>=</m:t>
                    </m:r>
                    <m:d>
                      <m:dPr>
                        <m:begChr m:val="{"/>
                        <m:endChr m:val="}"/>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b="0" i="1" smtClean="0">
                                <a:latin typeface="Cambria Math" panose="02040503050406030204" pitchFamily="18" charset="0"/>
                              </a:rPr>
                              <m:t>2</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b="0" i="1" smtClean="0">
                                <a:latin typeface="Cambria Math" panose="02040503050406030204" pitchFamily="18" charset="0"/>
                              </a:rPr>
                              <m:t>3</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b="0" i="1" smtClean="0">
                                <a:latin typeface="Cambria Math" panose="02040503050406030204" pitchFamily="18" charset="0"/>
                              </a:rPr>
                              <m:t>4</m:t>
                            </m:r>
                          </m:sub>
                        </m:sSub>
                      </m:e>
                    </m:d>
                  </m:oMath>
                </a14:m>
                <a:endParaRPr lang="en-US" altLang="zh-CN" sz="1400" b="0" dirty="0">
                  <a:latin typeface="微软雅黑" panose="020B0503020204020204" pitchFamily="34" charset="-122"/>
                  <a:ea typeface="微软雅黑" panose="020B0503020204020204" pitchFamily="34" charset="-122"/>
                </a:endParaRPr>
              </a:p>
              <a:p>
                <a:pPr>
                  <a:lnSpc>
                    <a:spcPct val="150000"/>
                  </a:lnSpc>
                </a:pP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例如</a:t>
                </a:r>
                <a14:m>
                  <m:oMath xmlns:m="http://schemas.openxmlformats.org/officeDocument/2006/math">
                    <m:r>
                      <a:rPr lang="en-US" altLang="zh-CN" sz="1400" b="0" i="1" smtClean="0">
                        <a:latin typeface="Cambria Math" panose="02040503050406030204" pitchFamily="18" charset="0"/>
                      </a:rPr>
                      <m:t>𝑋</m:t>
                    </m:r>
                    <m:r>
                      <a:rPr lang="en-US" altLang="zh-CN" sz="1400" b="0" i="1" smtClean="0">
                        <a:latin typeface="Cambria Math" panose="02040503050406030204" pitchFamily="18" charset="0"/>
                      </a:rPr>
                      <m:t>=</m:t>
                    </m:r>
                    <m:d>
                      <m:dPr>
                        <m:begChr m:val="{"/>
                        <m:endChr m:val="}"/>
                        <m:ctrlPr>
                          <a:rPr lang="en-US" altLang="zh-CN" sz="1400" b="0" i="1" smtClean="0">
                            <a:latin typeface="Cambria Math" panose="02040503050406030204" pitchFamily="18" charset="0"/>
                          </a:rPr>
                        </m:ctrlPr>
                      </m:dPr>
                      <m:e>
                        <m:r>
                          <a:rPr lang="zh-CN" altLang="en-US" sz="1400" i="1">
                            <a:latin typeface="Cambria Math" panose="02040503050406030204" pitchFamily="18" charset="0"/>
                          </a:rPr>
                          <m:t>我</m:t>
                        </m:r>
                        <m:r>
                          <a:rPr lang="en-US" altLang="zh-CN" sz="1400" b="0" i="1" smtClean="0">
                            <a:latin typeface="Cambria Math" panose="02040503050406030204" pitchFamily="18" charset="0"/>
                          </a:rPr>
                          <m:t>,</m:t>
                        </m:r>
                        <m:r>
                          <a:rPr lang="zh-CN" altLang="en-US" sz="1400" i="1">
                            <a:latin typeface="Cambria Math" panose="02040503050406030204" pitchFamily="18" charset="0"/>
                          </a:rPr>
                          <m:t>爱</m:t>
                        </m:r>
                        <m:r>
                          <a:rPr lang="en-US" altLang="zh-CN" sz="1400" b="0" i="1" smtClean="0">
                            <a:latin typeface="Cambria Math" panose="02040503050406030204" pitchFamily="18" charset="0"/>
                          </a:rPr>
                          <m:t>,</m:t>
                        </m:r>
                        <m:r>
                          <a:rPr lang="zh-CN" altLang="en-US" sz="1400" i="1">
                            <a:latin typeface="Cambria Math" panose="02040503050406030204" pitchFamily="18" charset="0"/>
                          </a:rPr>
                          <m:t>中</m:t>
                        </m:r>
                        <m:r>
                          <a:rPr lang="en-US" altLang="zh-CN" sz="1400" b="0" i="1" smtClean="0">
                            <a:latin typeface="Cambria Math" panose="02040503050406030204" pitchFamily="18" charset="0"/>
                          </a:rPr>
                          <m:t>,</m:t>
                        </m:r>
                        <m:r>
                          <a:rPr lang="zh-CN" altLang="en-US" sz="1400" i="1">
                            <a:latin typeface="Cambria Math" panose="02040503050406030204" pitchFamily="18" charset="0"/>
                          </a:rPr>
                          <m:t>国</m:t>
                        </m:r>
                      </m:e>
                    </m:d>
                  </m:oMath>
                </a14:m>
                <a:endParaRPr lang="en-US" altLang="zh-CN" sz="1400" dirty="0">
                  <a:latin typeface="微软雅黑" panose="020B0503020204020204" pitchFamily="34" charset="-122"/>
                  <a:ea typeface="微软雅黑" panose="020B0503020204020204" pitchFamily="34" charset="-122"/>
                </a:endParaRPr>
              </a:p>
              <a:p>
                <a:pPr>
                  <a:lnSpc>
                    <a:spcPts val="1000"/>
                  </a:lnSpc>
                </a:pPr>
                <a:endParaRPr lang="en-US" altLang="zh-CN" sz="1400" dirty="0">
                  <a:latin typeface="微软雅黑" panose="020B0503020204020204" pitchFamily="34" charset="-122"/>
                  <a:ea typeface="微软雅黑" panose="020B0503020204020204"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rPr>
                  <a:t>词向量层，作者选用</a:t>
                </a:r>
                <a:r>
                  <a:rPr lang="en-US" altLang="zh-CN" sz="1400" dirty="0">
                    <a:latin typeface="微软雅黑" panose="020B0503020204020204" pitchFamily="34" charset="-122"/>
                    <a:ea typeface="微软雅黑" panose="020B0503020204020204" pitchFamily="34" charset="-122"/>
                  </a:rPr>
                  <a:t>100</a:t>
                </a:r>
                <a:r>
                  <a:rPr lang="zh-CN" altLang="en-US" sz="1400" dirty="0">
                    <a:latin typeface="微软雅黑" panose="020B0503020204020204" pitchFamily="34" charset="-122"/>
                    <a:ea typeface="微软雅黑" panose="020B0503020204020204" pitchFamily="34" charset="-122"/>
                  </a:rPr>
                  <a:t>维    </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rPr>
                  <a:t>例如：我</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0.051045, -0.273549,…, -0.069125]</a:t>
                </a:r>
              </a:p>
              <a:p>
                <a:endParaRPr lang="en-US" altLang="zh-CN" sz="1400" dirty="0">
                  <a:latin typeface="微软雅黑" panose="020B0503020204020204" pitchFamily="34" charset="-122"/>
                  <a:ea typeface="微软雅黑" panose="020B0503020204020204"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rPr>
                  <a:t>特征层：使用的是双向</a:t>
                </a:r>
                <a:r>
                  <a:rPr lang="en-US" altLang="zh-CN" sz="1400" dirty="0">
                    <a:latin typeface="微软雅黑" panose="020B0503020204020204" pitchFamily="34" charset="-122"/>
                    <a:ea typeface="微软雅黑" panose="020B0503020204020204" pitchFamily="34" charset="-122"/>
                  </a:rPr>
                  <a:t>LSTM</a:t>
                </a:r>
                <a:r>
                  <a:rPr lang="zh-CN" altLang="en-US" sz="1400" dirty="0">
                    <a:latin typeface="微软雅黑" panose="020B0503020204020204" pitchFamily="34" charset="-122"/>
                    <a:ea typeface="微软雅黑" panose="020B0503020204020204" pitchFamily="34" charset="-122"/>
                  </a:rPr>
                  <a:t>模型</a:t>
                </a:r>
                <a:endParaRPr lang="en-US" altLang="zh-CN" sz="1400"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rPr>
                  <a:t>特征推理层：使用</a:t>
                </a:r>
                <a:r>
                  <a:rPr lang="en-US" altLang="zh-CN" sz="1400" dirty="0">
                    <a:latin typeface="微软雅黑" panose="020B0503020204020204" pitchFamily="34" charset="-122"/>
                    <a:ea typeface="微软雅黑" panose="020B0503020204020204" pitchFamily="34" charset="-122"/>
                  </a:rPr>
                  <a:t>CRF</a:t>
                </a:r>
                <a:r>
                  <a:rPr lang="zh-CN" altLang="en-US" sz="1400" dirty="0">
                    <a:latin typeface="微软雅黑" panose="020B0503020204020204" pitchFamily="34" charset="-122"/>
                    <a:ea typeface="微软雅黑" panose="020B0503020204020204" pitchFamily="34" charset="-122"/>
                  </a:rPr>
                  <a:t>推理</a:t>
                </a:r>
                <a:endParaRPr lang="en-US" altLang="zh-CN" sz="1400"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rPr>
                  <a:t>目标是：给定字符序列 </a:t>
                </a:r>
                <a14:m>
                  <m:oMath xmlns:m="http://schemas.openxmlformats.org/officeDocument/2006/math">
                    <m:r>
                      <a:rPr lang="en-US" altLang="zh-CN" sz="1400" i="1">
                        <a:latin typeface="Cambria Math" panose="02040503050406030204" pitchFamily="18" charset="0"/>
                      </a:rPr>
                      <m:t>𝑋</m:t>
                    </m:r>
                    <m:r>
                      <a:rPr lang="en-US" altLang="zh-CN" sz="1400" i="1">
                        <a:latin typeface="Cambria Math" panose="02040503050406030204" pitchFamily="18" charset="0"/>
                      </a:rPr>
                      <m:t>=</m:t>
                    </m:r>
                    <m:d>
                      <m:dPr>
                        <m:begChr m:val="{"/>
                        <m:endChr m:val="}"/>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1</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2</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3</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4</m:t>
                            </m:r>
                          </m:sub>
                        </m:sSub>
                      </m:e>
                    </m:d>
                    <m:r>
                      <a:rPr lang="en-US" altLang="zh-CN" sz="1400" i="1">
                        <a:latin typeface="Cambria Math" panose="02040503050406030204" pitchFamily="18" charset="0"/>
                      </a:rPr>
                      <m:t> </m:t>
                    </m:r>
                  </m:oMath>
                </a14:m>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rPr>
                  <a:t>求其对应的序列标签  </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rPr>
                  <a:t>目标函数：</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rPr>
                  <a:t>其中 </a:t>
                </a:r>
                <a:endParaRPr lang="en-US" altLang="zh-CN" sz="1400" dirty="0">
                  <a:latin typeface="微软雅黑" panose="020B0503020204020204" pitchFamily="34" charset="-122"/>
                  <a:ea typeface="微软雅黑" panose="020B0503020204020204" pitchFamily="34" charset="-122"/>
                </a:endParaRPr>
              </a:p>
            </p:txBody>
          </p:sp>
        </mc:Choice>
        <mc:Fallback>
          <p:sp>
            <p:nvSpPr>
              <p:cNvPr id="2" name="文本框 1">
                <a:extLst>
                  <a:ext uri="{FF2B5EF4-FFF2-40B4-BE49-F238E27FC236}">
                    <a16:creationId xmlns:a16="http://schemas.microsoft.com/office/drawing/2014/main" id="{7B9B73D1-8B10-4CF8-A5A0-4C4503E2C754}"/>
                  </a:ext>
                </a:extLst>
              </p:cNvPr>
              <p:cNvSpPr txBox="1">
                <a:spLocks noRot="1" noChangeAspect="1" noMove="1" noResize="1" noEditPoints="1" noAdjustHandles="1" noChangeArrowheads="1" noChangeShapeType="1" noTextEdit="1"/>
              </p:cNvSpPr>
              <p:nvPr/>
            </p:nvSpPr>
            <p:spPr>
              <a:xfrm>
                <a:off x="4671680" y="852348"/>
                <a:ext cx="4094391" cy="4206280"/>
              </a:xfrm>
              <a:prstGeom prst="rect">
                <a:avLst/>
              </a:prstGeom>
              <a:blipFill>
                <a:blip r:embed="rId3"/>
                <a:stretch>
                  <a:fillRect l="-446"/>
                </a:stretch>
              </a:blipFill>
            </p:spPr>
            <p:txBody>
              <a:bodyPr/>
              <a:lstStyle/>
              <a:p>
                <a:r>
                  <a:rPr lang="zh-CN" altLang="en-US">
                    <a:noFill/>
                  </a:rPr>
                  <a:t> </a:t>
                </a:r>
              </a:p>
            </p:txBody>
          </p:sp>
        </mc:Fallback>
      </mc:AlternateContent>
      <p:pic>
        <p:nvPicPr>
          <p:cNvPr id="17" name="图片 16">
            <a:extLst>
              <a:ext uri="{FF2B5EF4-FFF2-40B4-BE49-F238E27FC236}">
                <a16:creationId xmlns:a16="http://schemas.microsoft.com/office/drawing/2014/main" id="{1D257887-B510-46F4-957A-5AC80D95719D}"/>
              </a:ext>
            </a:extLst>
          </p:cNvPr>
          <p:cNvPicPr>
            <a:picLocks noChangeAspect="1"/>
          </p:cNvPicPr>
          <p:nvPr/>
        </p:nvPicPr>
        <p:blipFill>
          <a:blip r:embed="rId4"/>
          <a:stretch>
            <a:fillRect/>
          </a:stretch>
        </p:blipFill>
        <p:spPr>
          <a:xfrm>
            <a:off x="5735062" y="4273644"/>
            <a:ext cx="1445775" cy="343000"/>
          </a:xfrm>
          <a:prstGeom prst="rect">
            <a:avLst/>
          </a:prstGeom>
        </p:spPr>
      </p:pic>
      <mc:AlternateContent xmlns:mc="http://schemas.openxmlformats.org/markup-compatibility/2006">
        <mc:Choice xmlns:a14="http://schemas.microsoft.com/office/drawing/2010/main" Requires="a14">
          <p:sp>
            <p:nvSpPr>
              <p:cNvPr id="20" name="矩形 19">
                <a:extLst>
                  <a:ext uri="{FF2B5EF4-FFF2-40B4-BE49-F238E27FC236}">
                    <a16:creationId xmlns:a16="http://schemas.microsoft.com/office/drawing/2014/main" id="{9C6A9A57-E362-4B49-BA63-1D5C0E94C2D7}"/>
                  </a:ext>
                </a:extLst>
              </p:cNvPr>
              <p:cNvSpPr/>
              <p:nvPr/>
            </p:nvSpPr>
            <p:spPr>
              <a:xfrm>
                <a:off x="6501416" y="3966501"/>
                <a:ext cx="1631279" cy="300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𝑌</m:t>
                              </m:r>
                            </m:e>
                            <m:sup>
                              <m:r>
                                <a:rPr lang="zh-CN" altLang="en-US" i="0">
                                  <a:latin typeface="Cambria Math" panose="02040503050406030204" pitchFamily="18" charset="0"/>
                                </a:rPr>
                                <m:t>∗</m:t>
                              </m:r>
                            </m:sup>
                          </m:sSup>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3</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4</m:t>
                              </m:r>
                            </m:sub>
                          </m:sSub>
                        </m:e>
                      </m:d>
                    </m:oMath>
                  </m:oMathPara>
                </a14:m>
                <a:endParaRPr lang="zh-CN" altLang="en-US" dirty="0"/>
              </a:p>
            </p:txBody>
          </p:sp>
        </mc:Choice>
        <mc:Fallback>
          <p:sp>
            <p:nvSpPr>
              <p:cNvPr id="20" name="矩形 19">
                <a:extLst>
                  <a:ext uri="{FF2B5EF4-FFF2-40B4-BE49-F238E27FC236}">
                    <a16:creationId xmlns:a16="http://schemas.microsoft.com/office/drawing/2014/main" id="{9C6A9A57-E362-4B49-BA63-1D5C0E94C2D7}"/>
                  </a:ext>
                </a:extLst>
              </p:cNvPr>
              <p:cNvSpPr>
                <a:spLocks noRot="1" noChangeAspect="1" noMove="1" noResize="1" noEditPoints="1" noAdjustHandles="1" noChangeArrowheads="1" noChangeShapeType="1" noTextEdit="1"/>
              </p:cNvSpPr>
              <p:nvPr/>
            </p:nvSpPr>
            <p:spPr>
              <a:xfrm>
                <a:off x="6501416" y="3966501"/>
                <a:ext cx="1631279" cy="300082"/>
              </a:xfrm>
              <a:prstGeom prst="rect">
                <a:avLst/>
              </a:prstGeom>
              <a:blipFill>
                <a:blip r:embed="rId5"/>
                <a:stretch>
                  <a:fillRect t="-108163" r="-23596" b="-16530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矩形 20">
                <a:extLst>
                  <a:ext uri="{FF2B5EF4-FFF2-40B4-BE49-F238E27FC236}">
                    <a16:creationId xmlns:a16="http://schemas.microsoft.com/office/drawing/2014/main" id="{C13FCAB2-B1C3-4C6F-A707-3A674F1A402C}"/>
                  </a:ext>
                </a:extLst>
              </p:cNvPr>
              <p:cNvSpPr/>
              <p:nvPr/>
            </p:nvSpPr>
            <p:spPr>
              <a:xfrm>
                <a:off x="5108413" y="4590406"/>
                <a:ext cx="1349537" cy="300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𝐿</m:t>
                      </m:r>
                      <m:r>
                        <a:rPr lang="zh-CN" altLang="en-US" i="0">
                          <a:latin typeface="Cambria Math" panose="02040503050406030204" pitchFamily="18" charset="0"/>
                        </a:rPr>
                        <m:t>=</m:t>
                      </m:r>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𝐵</m:t>
                          </m:r>
                          <m:r>
                            <a:rPr lang="zh-CN" altLang="en-US" i="0">
                              <a:latin typeface="Cambria Math" panose="02040503050406030204" pitchFamily="18" charset="0"/>
                            </a:rPr>
                            <m:t>,</m:t>
                          </m:r>
                          <m:r>
                            <a:rPr lang="zh-CN" altLang="en-US" i="1">
                              <a:latin typeface="Cambria Math" panose="02040503050406030204" pitchFamily="18" charset="0"/>
                            </a:rPr>
                            <m:t>𝑀</m:t>
                          </m:r>
                          <m:r>
                            <a:rPr lang="zh-CN" altLang="en-US" i="0">
                              <a:latin typeface="Cambria Math" panose="02040503050406030204" pitchFamily="18" charset="0"/>
                            </a:rPr>
                            <m:t>,</m:t>
                          </m:r>
                          <m:r>
                            <a:rPr lang="zh-CN" altLang="en-US" i="1">
                              <a:latin typeface="Cambria Math" panose="02040503050406030204" pitchFamily="18" charset="0"/>
                            </a:rPr>
                            <m:t>𝐸</m:t>
                          </m:r>
                          <m:r>
                            <a:rPr lang="zh-CN" altLang="en-US" i="0">
                              <a:latin typeface="Cambria Math" panose="02040503050406030204" pitchFamily="18" charset="0"/>
                            </a:rPr>
                            <m:t>,</m:t>
                          </m:r>
                          <m:r>
                            <a:rPr lang="zh-CN" altLang="en-US" i="1">
                              <a:latin typeface="Cambria Math" panose="02040503050406030204" pitchFamily="18" charset="0"/>
                            </a:rPr>
                            <m:t>𝑆</m:t>
                          </m:r>
                        </m:e>
                      </m:d>
                    </m:oMath>
                  </m:oMathPara>
                </a14:m>
                <a:endParaRPr lang="zh-CN" altLang="en-US" dirty="0"/>
              </a:p>
            </p:txBody>
          </p:sp>
        </mc:Choice>
        <mc:Fallback>
          <p:sp>
            <p:nvSpPr>
              <p:cNvPr id="21" name="矩形 20">
                <a:extLst>
                  <a:ext uri="{FF2B5EF4-FFF2-40B4-BE49-F238E27FC236}">
                    <a16:creationId xmlns:a16="http://schemas.microsoft.com/office/drawing/2014/main" id="{C13FCAB2-B1C3-4C6F-A707-3A674F1A402C}"/>
                  </a:ext>
                </a:extLst>
              </p:cNvPr>
              <p:cNvSpPr>
                <a:spLocks noRot="1" noChangeAspect="1" noMove="1" noResize="1" noEditPoints="1" noAdjustHandles="1" noChangeArrowheads="1" noChangeShapeType="1" noTextEdit="1"/>
              </p:cNvSpPr>
              <p:nvPr/>
            </p:nvSpPr>
            <p:spPr>
              <a:xfrm>
                <a:off x="5108413" y="4590406"/>
                <a:ext cx="1349537" cy="300082"/>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2386955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45609" y="347044"/>
            <a:ext cx="216028" cy="216000"/>
            <a:chOff x="1827622" y="1343919"/>
            <a:chExt cx="2304000" cy="2304000"/>
          </a:xfrm>
        </p:grpSpPr>
        <p:sp>
          <p:nvSpPr>
            <p:cNvPr id="11" name="椭圆 10"/>
            <p:cNvSpPr/>
            <p:nvPr/>
          </p:nvSpPr>
          <p:spPr>
            <a:xfrm>
              <a:off x="1827622" y="1343919"/>
              <a:ext cx="2304000" cy="2304000"/>
            </a:xfrm>
            <a:prstGeom prst="ellipse">
              <a:avLst/>
            </a:prstGeom>
            <a:gradFill flip="none" rotWithShape="1">
              <a:gsLst>
                <a:gs pos="100000">
                  <a:schemeClr val="tx1">
                    <a:lumMod val="85000"/>
                    <a:lumOff val="15000"/>
                  </a:schemeClr>
                </a:gs>
                <a:gs pos="0">
                  <a:schemeClr val="tx1">
                    <a:lumMod val="65000"/>
                    <a:lumOff val="35000"/>
                  </a:schemeClr>
                </a:gs>
              </a:gsLst>
              <a:path path="circle">
                <a:fillToRect l="100000" b="100000"/>
              </a:path>
              <a:tileRect t="-100000" r="-100000"/>
            </a:grad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sp>
          <p:nvSpPr>
            <p:cNvPr id="12" name="椭圆 11"/>
            <p:cNvSpPr/>
            <p:nvPr/>
          </p:nvSpPr>
          <p:spPr>
            <a:xfrm>
              <a:off x="1877481" y="1393778"/>
              <a:ext cx="2204282" cy="2204282"/>
            </a:xfrm>
            <a:prstGeom prst="ellipse">
              <a:avLst/>
            </a:prstGeom>
            <a:gradFill flip="none" rotWithShape="1">
              <a:gsLst>
                <a:gs pos="0">
                  <a:srgbClr val="C00000"/>
                </a:gs>
                <a:gs pos="100000">
                  <a:srgbClr val="FF0000"/>
                </a:gs>
              </a:gsLst>
              <a:path path="circle">
                <a:fillToRect l="100000" b="100000"/>
              </a:path>
              <a:tileRect t="-100000" r="-100000"/>
            </a:gradFill>
            <a:ln w="12700">
              <a:gradFill>
                <a:gsLst>
                  <a:gs pos="100000">
                    <a:srgbClr val="C00000"/>
                  </a:gs>
                  <a:gs pos="0">
                    <a:srgbClr val="FF000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grpSp>
      <p:sp>
        <p:nvSpPr>
          <p:cNvPr id="13" name="TextBox 4"/>
          <p:cNvSpPr txBox="1"/>
          <p:nvPr/>
        </p:nvSpPr>
        <p:spPr>
          <a:xfrm>
            <a:off x="737076" y="235654"/>
            <a:ext cx="2908489" cy="438582"/>
          </a:xfrm>
          <a:prstGeom prst="rect">
            <a:avLst/>
          </a:prstGeom>
          <a:noFill/>
        </p:spPr>
        <p:txBody>
          <a:bodyPr wrap="none" lIns="68580" tIns="34290" rIns="68580" bIns="34290" rtlCol="0">
            <a:spAutoFit/>
          </a:bodyPr>
          <a:lstStyle/>
          <a:p>
            <a:r>
              <a:rPr lang="zh-CN" altLang="en-US" sz="2400" dirty="0">
                <a:solidFill>
                  <a:srgbClr val="C00000"/>
                </a:solidFill>
                <a:latin typeface="微软雅黑" pitchFamily="34" charset="-122"/>
                <a:ea typeface="微软雅黑" pitchFamily="34" charset="-122"/>
              </a:rPr>
              <a:t>中文分词的通用模型</a:t>
            </a:r>
          </a:p>
        </p:txBody>
      </p:sp>
      <p:cxnSp>
        <p:nvCxnSpPr>
          <p:cNvPr id="14" name="直接连接符 13"/>
          <p:cNvCxnSpPr>
            <a:cxnSpLocks/>
          </p:cNvCxnSpPr>
          <p:nvPr/>
        </p:nvCxnSpPr>
        <p:spPr>
          <a:xfrm flipV="1">
            <a:off x="491308" y="695345"/>
            <a:ext cx="8025265" cy="340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 name="Freeform 6"/>
          <p:cNvSpPr>
            <a:spLocks noEditPoints="1"/>
          </p:cNvSpPr>
          <p:nvPr/>
        </p:nvSpPr>
        <p:spPr bwMode="auto">
          <a:xfrm>
            <a:off x="8499997" y="376722"/>
            <a:ext cx="319470" cy="320636"/>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zh-CN" altLang="en-US" sz="1400">
              <a:solidFill>
                <a:prstClr val="black"/>
              </a:solidFill>
            </a:endParaRPr>
          </a:p>
        </p:txBody>
      </p:sp>
      <p:sp>
        <p:nvSpPr>
          <p:cNvPr id="3" name="灯片编号占位符 2">
            <a:extLst>
              <a:ext uri="{FF2B5EF4-FFF2-40B4-BE49-F238E27FC236}">
                <a16:creationId xmlns:a16="http://schemas.microsoft.com/office/drawing/2014/main" id="{6DFE0AA6-5A7D-46FB-A5E7-7967D67742A7}"/>
              </a:ext>
            </a:extLst>
          </p:cNvPr>
          <p:cNvSpPr>
            <a:spLocks noGrp="1"/>
          </p:cNvSpPr>
          <p:nvPr>
            <p:ph type="sldNum" sz="quarter" idx="12"/>
          </p:nvPr>
        </p:nvSpPr>
        <p:spPr/>
        <p:txBody>
          <a:bodyPr/>
          <a:lstStyle/>
          <a:p>
            <a:r>
              <a:rPr lang="en-US" altLang="zh-CN" dirty="0"/>
              <a:t>		</a:t>
            </a:r>
            <a:fld id="{7B683D06-1B2D-4418-9191-09774B5762B3}" type="slidenum">
              <a:rPr lang="zh-CN" altLang="en-US" smtClean="0"/>
              <a:t>13</a:t>
            </a:fld>
            <a:r>
              <a:rPr lang="en-US" altLang="zh-CN" dirty="0"/>
              <a:t>/35</a:t>
            </a:r>
            <a:endParaRPr lang="zh-CN" altLang="en-US" dirty="0"/>
          </a:p>
        </p:txBody>
      </p:sp>
      <p:sp>
        <p:nvSpPr>
          <p:cNvPr id="2" name="文本框 1">
            <a:extLst>
              <a:ext uri="{FF2B5EF4-FFF2-40B4-BE49-F238E27FC236}">
                <a16:creationId xmlns:a16="http://schemas.microsoft.com/office/drawing/2014/main" id="{7B9B73D1-8B10-4CF8-A5A0-4C4503E2C754}"/>
              </a:ext>
            </a:extLst>
          </p:cNvPr>
          <p:cNvSpPr txBox="1"/>
          <p:nvPr/>
        </p:nvSpPr>
        <p:spPr>
          <a:xfrm>
            <a:off x="737077" y="867328"/>
            <a:ext cx="7585966" cy="1384995"/>
          </a:xfrm>
          <a:prstGeom prst="rect">
            <a:avLst/>
          </a:prstGeom>
          <a:noFill/>
        </p:spPr>
        <p:txBody>
          <a:bodyPr wrap="square" rtlCol="0">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序列标注问题，往往需要借助以前的信息，所以需要信息传递，</a:t>
            </a:r>
            <a:r>
              <a:rPr lang="en-US" altLang="zh-CN" sz="1400" dirty="0">
                <a:latin typeface="微软雅黑" panose="020B0503020204020204" pitchFamily="34" charset="-122"/>
                <a:ea typeface="微软雅黑" panose="020B0503020204020204" pitchFamily="34" charset="-122"/>
              </a:rPr>
              <a:t>RNN</a:t>
            </a:r>
            <a:r>
              <a:rPr lang="zh-CN" altLang="en-US" sz="1400" dirty="0">
                <a:latin typeface="微软雅黑" panose="020B0503020204020204" pitchFamily="34" charset="-122"/>
                <a:ea typeface="微软雅黑" panose="020B0503020204020204" pitchFamily="34" charset="-122"/>
              </a:rPr>
              <a:t>能够解决这个问题，但是存在的一个问题是，长期依赖问题，记住的信息不能传递太久。这是因为向下传播时，前面传递的信息梯度会消失，损失函数是指数类型的，到一定程度就饱和了。</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rPr>
              <a:t>梯度推导</a:t>
            </a:r>
            <a:r>
              <a:rPr lang="en-US" altLang="zh-CN" sz="1400" dirty="0">
                <a:latin typeface="微软雅黑" panose="020B0503020204020204" pitchFamily="34" charset="-122"/>
                <a:ea typeface="微软雅黑" panose="020B0503020204020204" pitchFamily="34" charset="-122"/>
              </a:rPr>
              <a:t>[http://www.cnblogs.com/pinard/p/6509630.html]</a:t>
            </a:r>
            <a:endParaRPr lang="zh-CN" altLang="en-US" sz="1400" dirty="0">
              <a:latin typeface="微软雅黑" panose="020B0503020204020204" pitchFamily="34" charset="-122"/>
              <a:ea typeface="微软雅黑" panose="020B0503020204020204" pitchFamily="34" charset="-122"/>
            </a:endParaRPr>
          </a:p>
        </p:txBody>
      </p:sp>
      <p:pic>
        <p:nvPicPr>
          <p:cNvPr id="23" name="图片 22">
            <a:extLst>
              <a:ext uri="{FF2B5EF4-FFF2-40B4-BE49-F238E27FC236}">
                <a16:creationId xmlns:a16="http://schemas.microsoft.com/office/drawing/2014/main" id="{FE019357-A1BD-4A69-B5C8-EC3915C2E0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0612" y="2766324"/>
            <a:ext cx="7522108" cy="1976430"/>
          </a:xfrm>
          <a:prstGeom prst="rect">
            <a:avLst/>
          </a:prstGeom>
        </p:spPr>
      </p:pic>
    </p:spTree>
    <p:extLst>
      <p:ext uri="{BB962C8B-B14F-4D97-AF65-F5344CB8AC3E}">
        <p14:creationId xmlns:p14="http://schemas.microsoft.com/office/powerpoint/2010/main" val="241196532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45609" y="347044"/>
            <a:ext cx="216028" cy="216000"/>
            <a:chOff x="1827622" y="1343919"/>
            <a:chExt cx="2304000" cy="2304000"/>
          </a:xfrm>
        </p:grpSpPr>
        <p:sp>
          <p:nvSpPr>
            <p:cNvPr id="11" name="椭圆 10"/>
            <p:cNvSpPr/>
            <p:nvPr/>
          </p:nvSpPr>
          <p:spPr>
            <a:xfrm>
              <a:off x="1827622" y="1343919"/>
              <a:ext cx="2304000" cy="2304000"/>
            </a:xfrm>
            <a:prstGeom prst="ellipse">
              <a:avLst/>
            </a:prstGeom>
            <a:gradFill flip="none" rotWithShape="1">
              <a:gsLst>
                <a:gs pos="100000">
                  <a:schemeClr val="tx1">
                    <a:lumMod val="85000"/>
                    <a:lumOff val="15000"/>
                  </a:schemeClr>
                </a:gs>
                <a:gs pos="0">
                  <a:schemeClr val="tx1">
                    <a:lumMod val="65000"/>
                    <a:lumOff val="35000"/>
                  </a:schemeClr>
                </a:gs>
              </a:gsLst>
              <a:path path="circle">
                <a:fillToRect l="100000" b="100000"/>
              </a:path>
              <a:tileRect t="-100000" r="-100000"/>
            </a:grad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sp>
          <p:nvSpPr>
            <p:cNvPr id="12" name="椭圆 11"/>
            <p:cNvSpPr/>
            <p:nvPr/>
          </p:nvSpPr>
          <p:spPr>
            <a:xfrm>
              <a:off x="1877481" y="1393778"/>
              <a:ext cx="2204282" cy="2204282"/>
            </a:xfrm>
            <a:prstGeom prst="ellipse">
              <a:avLst/>
            </a:prstGeom>
            <a:gradFill flip="none" rotWithShape="1">
              <a:gsLst>
                <a:gs pos="0">
                  <a:srgbClr val="C00000"/>
                </a:gs>
                <a:gs pos="100000">
                  <a:srgbClr val="FF0000"/>
                </a:gs>
              </a:gsLst>
              <a:path path="circle">
                <a:fillToRect l="100000" b="100000"/>
              </a:path>
              <a:tileRect t="-100000" r="-100000"/>
            </a:gradFill>
            <a:ln w="12700">
              <a:gradFill>
                <a:gsLst>
                  <a:gs pos="100000">
                    <a:srgbClr val="C00000"/>
                  </a:gs>
                  <a:gs pos="0">
                    <a:srgbClr val="FF000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grpSp>
      <p:sp>
        <p:nvSpPr>
          <p:cNvPr id="13" name="TextBox 4"/>
          <p:cNvSpPr txBox="1"/>
          <p:nvPr/>
        </p:nvSpPr>
        <p:spPr>
          <a:xfrm>
            <a:off x="737076" y="235654"/>
            <a:ext cx="2908489" cy="438582"/>
          </a:xfrm>
          <a:prstGeom prst="rect">
            <a:avLst/>
          </a:prstGeom>
          <a:noFill/>
        </p:spPr>
        <p:txBody>
          <a:bodyPr wrap="none" lIns="68580" tIns="34290" rIns="68580" bIns="34290" rtlCol="0">
            <a:spAutoFit/>
          </a:bodyPr>
          <a:lstStyle/>
          <a:p>
            <a:r>
              <a:rPr lang="zh-CN" altLang="en-US" sz="2400" dirty="0">
                <a:solidFill>
                  <a:srgbClr val="C00000"/>
                </a:solidFill>
                <a:latin typeface="微软雅黑" pitchFamily="34" charset="-122"/>
                <a:ea typeface="微软雅黑" pitchFamily="34" charset="-122"/>
              </a:rPr>
              <a:t>中文分词的通用模型</a:t>
            </a:r>
          </a:p>
        </p:txBody>
      </p:sp>
      <p:cxnSp>
        <p:nvCxnSpPr>
          <p:cNvPr id="14" name="直接连接符 13"/>
          <p:cNvCxnSpPr>
            <a:cxnSpLocks/>
          </p:cNvCxnSpPr>
          <p:nvPr/>
        </p:nvCxnSpPr>
        <p:spPr>
          <a:xfrm flipV="1">
            <a:off x="491308" y="695345"/>
            <a:ext cx="8025265" cy="340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 name="Freeform 6"/>
          <p:cNvSpPr>
            <a:spLocks noEditPoints="1"/>
          </p:cNvSpPr>
          <p:nvPr/>
        </p:nvSpPr>
        <p:spPr bwMode="auto">
          <a:xfrm>
            <a:off x="8499997" y="376722"/>
            <a:ext cx="319470" cy="320636"/>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zh-CN" altLang="en-US" sz="1400">
              <a:solidFill>
                <a:prstClr val="black"/>
              </a:solidFill>
            </a:endParaRPr>
          </a:p>
        </p:txBody>
      </p:sp>
      <p:sp>
        <p:nvSpPr>
          <p:cNvPr id="3" name="灯片编号占位符 2">
            <a:extLst>
              <a:ext uri="{FF2B5EF4-FFF2-40B4-BE49-F238E27FC236}">
                <a16:creationId xmlns:a16="http://schemas.microsoft.com/office/drawing/2014/main" id="{6DFE0AA6-5A7D-46FB-A5E7-7967D67742A7}"/>
              </a:ext>
            </a:extLst>
          </p:cNvPr>
          <p:cNvSpPr>
            <a:spLocks noGrp="1"/>
          </p:cNvSpPr>
          <p:nvPr>
            <p:ph type="sldNum" sz="quarter" idx="12"/>
          </p:nvPr>
        </p:nvSpPr>
        <p:spPr/>
        <p:txBody>
          <a:bodyPr/>
          <a:lstStyle/>
          <a:p>
            <a:r>
              <a:rPr lang="en-US" altLang="zh-CN" dirty="0"/>
              <a:t>		</a:t>
            </a:r>
            <a:fld id="{7B683D06-1B2D-4418-9191-09774B5762B3}" type="slidenum">
              <a:rPr lang="zh-CN" altLang="en-US" smtClean="0"/>
              <a:t>14</a:t>
            </a:fld>
            <a:r>
              <a:rPr lang="en-US" altLang="zh-CN" dirty="0"/>
              <a:t>/35</a:t>
            </a:r>
          </a:p>
          <a:p>
            <a:endParaRPr lang="zh-CN" altLang="en-US" dirty="0"/>
          </a:p>
        </p:txBody>
      </p:sp>
      <p:sp>
        <p:nvSpPr>
          <p:cNvPr id="2" name="文本框 1">
            <a:extLst>
              <a:ext uri="{FF2B5EF4-FFF2-40B4-BE49-F238E27FC236}">
                <a16:creationId xmlns:a16="http://schemas.microsoft.com/office/drawing/2014/main" id="{7B9B73D1-8B10-4CF8-A5A0-4C4503E2C754}"/>
              </a:ext>
            </a:extLst>
          </p:cNvPr>
          <p:cNvSpPr txBox="1"/>
          <p:nvPr/>
        </p:nvSpPr>
        <p:spPr>
          <a:xfrm>
            <a:off x="737076" y="806537"/>
            <a:ext cx="7585966" cy="700576"/>
          </a:xfrm>
          <a:prstGeom prst="rect">
            <a:avLst/>
          </a:prstGeom>
          <a:noFill/>
        </p:spPr>
        <p:txBody>
          <a:bodyPr wrap="square" rtlCol="0">
            <a:spAutoFit/>
          </a:bodyPr>
          <a:lstStyle/>
          <a:p>
            <a:pPr>
              <a:lnSpc>
                <a:spcPct val="150000"/>
              </a:lnSpc>
            </a:pPr>
            <a:r>
              <a:rPr lang="en-US" altLang="zh-CN" sz="1400" dirty="0">
                <a:latin typeface="微软雅黑" panose="020B0503020204020204" pitchFamily="34" charset="-122"/>
                <a:ea typeface="微软雅黑" panose="020B0503020204020204" pitchFamily="34" charset="-122"/>
              </a:rPr>
              <a:t>LSTM</a:t>
            </a:r>
            <a:r>
              <a:rPr lang="zh-CN" altLang="en-US" sz="1400" dirty="0">
                <a:latin typeface="微软雅黑" panose="020B0503020204020204" pitchFamily="34" charset="-122"/>
                <a:ea typeface="微软雅黑" panose="020B0503020204020204" pitchFamily="34" charset="-122"/>
              </a:rPr>
              <a:t>通过设定特定的门结构，可以防止梯度消失，来达到信息传递的目的</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rPr>
              <a:t>梯度推导</a:t>
            </a:r>
            <a:r>
              <a:rPr lang="en-US" altLang="zh-CN" sz="1400" dirty="0">
                <a:latin typeface="微软雅黑" panose="020B0503020204020204" pitchFamily="34" charset="-122"/>
                <a:ea typeface="微软雅黑" panose="020B0503020204020204" pitchFamily="34" charset="-122"/>
              </a:rPr>
              <a:t>[http://www.cnblogs.com/pinard/p/6519110.html]</a:t>
            </a:r>
            <a:endParaRPr lang="zh-CN" altLang="en-US" sz="1400"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2777804E-72B0-427A-81D3-09C8722F27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7312" y="1780056"/>
            <a:ext cx="6928082" cy="2603072"/>
          </a:xfrm>
          <a:prstGeom prst="rect">
            <a:avLst/>
          </a:prstGeom>
        </p:spPr>
      </p:pic>
    </p:spTree>
    <p:extLst>
      <p:ext uri="{BB962C8B-B14F-4D97-AF65-F5344CB8AC3E}">
        <p14:creationId xmlns:p14="http://schemas.microsoft.com/office/powerpoint/2010/main" val="211372353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45609" y="347044"/>
            <a:ext cx="216028" cy="216000"/>
            <a:chOff x="1827622" y="1343919"/>
            <a:chExt cx="2304000" cy="2304000"/>
          </a:xfrm>
        </p:grpSpPr>
        <p:sp>
          <p:nvSpPr>
            <p:cNvPr id="11" name="椭圆 10"/>
            <p:cNvSpPr/>
            <p:nvPr/>
          </p:nvSpPr>
          <p:spPr>
            <a:xfrm>
              <a:off x="1827622" y="1343919"/>
              <a:ext cx="2304000" cy="2304000"/>
            </a:xfrm>
            <a:prstGeom prst="ellipse">
              <a:avLst/>
            </a:prstGeom>
            <a:gradFill flip="none" rotWithShape="1">
              <a:gsLst>
                <a:gs pos="100000">
                  <a:schemeClr val="tx1">
                    <a:lumMod val="85000"/>
                    <a:lumOff val="15000"/>
                  </a:schemeClr>
                </a:gs>
                <a:gs pos="0">
                  <a:schemeClr val="tx1">
                    <a:lumMod val="65000"/>
                    <a:lumOff val="35000"/>
                  </a:schemeClr>
                </a:gs>
              </a:gsLst>
              <a:path path="circle">
                <a:fillToRect l="100000" b="100000"/>
              </a:path>
              <a:tileRect t="-100000" r="-100000"/>
            </a:grad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sp>
          <p:nvSpPr>
            <p:cNvPr id="12" name="椭圆 11"/>
            <p:cNvSpPr/>
            <p:nvPr/>
          </p:nvSpPr>
          <p:spPr>
            <a:xfrm>
              <a:off x="1877481" y="1393778"/>
              <a:ext cx="2204282" cy="2204282"/>
            </a:xfrm>
            <a:prstGeom prst="ellipse">
              <a:avLst/>
            </a:prstGeom>
            <a:gradFill flip="none" rotWithShape="1">
              <a:gsLst>
                <a:gs pos="0">
                  <a:srgbClr val="C00000"/>
                </a:gs>
                <a:gs pos="100000">
                  <a:srgbClr val="FF0000"/>
                </a:gs>
              </a:gsLst>
              <a:path path="circle">
                <a:fillToRect l="100000" b="100000"/>
              </a:path>
              <a:tileRect t="-100000" r="-100000"/>
            </a:gradFill>
            <a:ln w="12700">
              <a:gradFill>
                <a:gsLst>
                  <a:gs pos="100000">
                    <a:srgbClr val="C00000"/>
                  </a:gs>
                  <a:gs pos="0">
                    <a:srgbClr val="FF000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grpSp>
      <p:sp>
        <p:nvSpPr>
          <p:cNvPr id="13" name="TextBox 4"/>
          <p:cNvSpPr txBox="1"/>
          <p:nvPr/>
        </p:nvSpPr>
        <p:spPr>
          <a:xfrm>
            <a:off x="737076" y="235654"/>
            <a:ext cx="2908489" cy="438582"/>
          </a:xfrm>
          <a:prstGeom prst="rect">
            <a:avLst/>
          </a:prstGeom>
          <a:noFill/>
        </p:spPr>
        <p:txBody>
          <a:bodyPr wrap="none" lIns="68580" tIns="34290" rIns="68580" bIns="34290" rtlCol="0">
            <a:spAutoFit/>
          </a:bodyPr>
          <a:lstStyle/>
          <a:p>
            <a:r>
              <a:rPr lang="zh-CN" altLang="en-US" sz="2400" dirty="0">
                <a:solidFill>
                  <a:srgbClr val="C00000"/>
                </a:solidFill>
                <a:latin typeface="微软雅黑" pitchFamily="34" charset="-122"/>
                <a:ea typeface="微软雅黑" pitchFamily="34" charset="-122"/>
              </a:rPr>
              <a:t>中文分词的通用模型</a:t>
            </a:r>
          </a:p>
        </p:txBody>
      </p:sp>
      <p:cxnSp>
        <p:nvCxnSpPr>
          <p:cNvPr id="14" name="直接连接符 13"/>
          <p:cNvCxnSpPr>
            <a:cxnSpLocks/>
          </p:cNvCxnSpPr>
          <p:nvPr/>
        </p:nvCxnSpPr>
        <p:spPr>
          <a:xfrm flipV="1">
            <a:off x="491308" y="695345"/>
            <a:ext cx="8025265" cy="340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 name="Freeform 6"/>
          <p:cNvSpPr>
            <a:spLocks noEditPoints="1"/>
          </p:cNvSpPr>
          <p:nvPr/>
        </p:nvSpPr>
        <p:spPr bwMode="auto">
          <a:xfrm>
            <a:off x="8499997" y="376722"/>
            <a:ext cx="319470" cy="320636"/>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zh-CN" altLang="en-US" sz="1400">
              <a:solidFill>
                <a:prstClr val="black"/>
              </a:solidFill>
            </a:endParaRPr>
          </a:p>
        </p:txBody>
      </p:sp>
      <p:sp>
        <p:nvSpPr>
          <p:cNvPr id="3" name="灯片编号占位符 2">
            <a:extLst>
              <a:ext uri="{FF2B5EF4-FFF2-40B4-BE49-F238E27FC236}">
                <a16:creationId xmlns:a16="http://schemas.microsoft.com/office/drawing/2014/main" id="{6DFE0AA6-5A7D-46FB-A5E7-7967D67742A7}"/>
              </a:ext>
            </a:extLst>
          </p:cNvPr>
          <p:cNvSpPr>
            <a:spLocks noGrp="1"/>
          </p:cNvSpPr>
          <p:nvPr>
            <p:ph type="sldNum" sz="quarter" idx="12"/>
          </p:nvPr>
        </p:nvSpPr>
        <p:spPr/>
        <p:txBody>
          <a:bodyPr/>
          <a:lstStyle/>
          <a:p>
            <a:r>
              <a:rPr lang="en-US" altLang="zh-CN" dirty="0"/>
              <a:t>		</a:t>
            </a:r>
            <a:fld id="{7B683D06-1B2D-4418-9191-09774B5762B3}" type="slidenum">
              <a:rPr lang="zh-CN" altLang="en-US" smtClean="0"/>
              <a:t>15</a:t>
            </a:fld>
            <a:r>
              <a:rPr lang="en-US" altLang="zh-CN" dirty="0"/>
              <a:t>/35</a:t>
            </a:r>
            <a:endParaRPr lang="zh-CN" altLang="en-US" dirty="0"/>
          </a:p>
        </p:txBody>
      </p:sp>
      <p:sp>
        <p:nvSpPr>
          <p:cNvPr id="2" name="文本框 1">
            <a:extLst>
              <a:ext uri="{FF2B5EF4-FFF2-40B4-BE49-F238E27FC236}">
                <a16:creationId xmlns:a16="http://schemas.microsoft.com/office/drawing/2014/main" id="{7B9B73D1-8B10-4CF8-A5A0-4C4503E2C754}"/>
              </a:ext>
            </a:extLst>
          </p:cNvPr>
          <p:cNvSpPr txBox="1"/>
          <p:nvPr/>
        </p:nvSpPr>
        <p:spPr>
          <a:xfrm>
            <a:off x="737077" y="867328"/>
            <a:ext cx="7585966" cy="338554"/>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遗忘门层</a:t>
            </a:r>
          </a:p>
        </p:txBody>
      </p:sp>
      <p:pic>
        <p:nvPicPr>
          <p:cNvPr id="5" name="图片 4">
            <a:extLst>
              <a:ext uri="{FF2B5EF4-FFF2-40B4-BE49-F238E27FC236}">
                <a16:creationId xmlns:a16="http://schemas.microsoft.com/office/drawing/2014/main" id="{53CEC0A2-344F-4DCA-A3A3-F35875B9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308" y="1301956"/>
            <a:ext cx="7695644" cy="2376961"/>
          </a:xfrm>
          <a:prstGeom prst="rect">
            <a:avLst/>
          </a:prstGeom>
        </p:spPr>
      </p:pic>
      <p:sp>
        <p:nvSpPr>
          <p:cNvPr id="6" name="矩形 5">
            <a:extLst>
              <a:ext uri="{FF2B5EF4-FFF2-40B4-BE49-F238E27FC236}">
                <a16:creationId xmlns:a16="http://schemas.microsoft.com/office/drawing/2014/main" id="{932ADE5F-9404-4762-9DD7-65BF4D90BE73}"/>
              </a:ext>
            </a:extLst>
          </p:cNvPr>
          <p:cNvSpPr/>
          <p:nvPr/>
        </p:nvSpPr>
        <p:spPr>
          <a:xfrm>
            <a:off x="491308" y="3823836"/>
            <a:ext cx="8049746" cy="738664"/>
          </a:xfrm>
          <a:prstGeom prst="rect">
            <a:avLst/>
          </a:prstGeom>
        </p:spPr>
        <p:txBody>
          <a:bodyPr wrap="square">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这一步决定从细胞状态中丢弃什么信息。该门会读取        和     ，输出一个在 </a:t>
            </a:r>
            <a:r>
              <a:rPr lang="en-US" altLang="zh-CN" sz="1400" dirty="0">
                <a:latin typeface="微软雅黑" panose="020B0503020204020204" pitchFamily="34" charset="-122"/>
                <a:ea typeface="微软雅黑" panose="020B0503020204020204" pitchFamily="34" charset="-122"/>
              </a:rPr>
              <a:t>0 </a:t>
            </a:r>
            <a:r>
              <a:rPr lang="zh-CN" altLang="en-US" sz="1400" dirty="0">
                <a:latin typeface="微软雅黑" panose="020B0503020204020204" pitchFamily="34" charset="-122"/>
                <a:ea typeface="微软雅黑" panose="020B0503020204020204" pitchFamily="34" charset="-122"/>
              </a:rPr>
              <a:t>到 </a:t>
            </a:r>
            <a:r>
              <a:rPr lang="en-US" altLang="zh-CN" sz="1400" dirty="0">
                <a:latin typeface="微软雅黑" panose="020B0503020204020204" pitchFamily="34" charset="-122"/>
                <a:ea typeface="微软雅黑" panose="020B0503020204020204" pitchFamily="34" charset="-122"/>
              </a:rPr>
              <a:t>1 </a:t>
            </a:r>
            <a:r>
              <a:rPr lang="zh-CN" altLang="en-US" sz="1400" dirty="0">
                <a:latin typeface="微软雅黑" panose="020B0503020204020204" pitchFamily="34" charset="-122"/>
                <a:ea typeface="微软雅黑" panose="020B0503020204020204" pitchFamily="34" charset="-122"/>
              </a:rPr>
              <a:t>之间的数值给每个在细胞状态       中的数字。</a:t>
            </a:r>
            <a:r>
              <a:rPr lang="en-US" altLang="zh-CN" sz="1400" dirty="0">
                <a:latin typeface="微软雅黑" panose="020B0503020204020204" pitchFamily="34" charset="-122"/>
                <a:ea typeface="微软雅黑" panose="020B0503020204020204" pitchFamily="34" charset="-122"/>
              </a:rPr>
              <a:t>1 </a:t>
            </a:r>
            <a:r>
              <a:rPr lang="zh-CN" altLang="en-US" sz="1400" dirty="0">
                <a:latin typeface="微软雅黑" panose="020B0503020204020204" pitchFamily="34" charset="-122"/>
                <a:ea typeface="微软雅黑" panose="020B0503020204020204" pitchFamily="34" charset="-122"/>
              </a:rPr>
              <a:t>表示“完全保留”，</a:t>
            </a:r>
            <a:r>
              <a:rPr lang="en-US" altLang="zh-CN" sz="1400" dirty="0">
                <a:latin typeface="微软雅黑" panose="020B0503020204020204" pitchFamily="34" charset="-122"/>
                <a:ea typeface="微软雅黑" panose="020B0503020204020204" pitchFamily="34" charset="-122"/>
              </a:rPr>
              <a:t>0 </a:t>
            </a:r>
            <a:r>
              <a:rPr lang="zh-CN" altLang="en-US" sz="1400" dirty="0">
                <a:latin typeface="微软雅黑" panose="020B0503020204020204" pitchFamily="34" charset="-122"/>
                <a:ea typeface="微软雅黑" panose="020B0503020204020204" pitchFamily="34" charset="-122"/>
              </a:rPr>
              <a:t>表示“完全舍弃”。</a:t>
            </a:r>
          </a:p>
        </p:txBody>
      </p:sp>
      <mc:AlternateContent xmlns:mc="http://schemas.openxmlformats.org/markup-compatibility/2006">
        <mc:Choice xmlns:a14="http://schemas.microsoft.com/office/drawing/2010/main" Requires="a14">
          <p:sp>
            <p:nvSpPr>
              <p:cNvPr id="9" name="矩形 8">
                <a:extLst>
                  <a:ext uri="{FF2B5EF4-FFF2-40B4-BE49-F238E27FC236}">
                    <a16:creationId xmlns:a16="http://schemas.microsoft.com/office/drawing/2014/main" id="{3AF7DD55-CCE0-475E-BFB7-F7361B27BC24}"/>
                  </a:ext>
                </a:extLst>
              </p:cNvPr>
              <p:cNvSpPr/>
              <p:nvPr/>
            </p:nvSpPr>
            <p:spPr>
              <a:xfrm>
                <a:off x="4598696" y="3893086"/>
                <a:ext cx="551113" cy="300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h</m:t>
                          </m:r>
                        </m:e>
                        <m:sub>
                          <m:r>
                            <a:rPr lang="zh-CN" altLang="en-US" i="1">
                              <a:latin typeface="Cambria Math" panose="02040503050406030204" pitchFamily="18" charset="0"/>
                            </a:rPr>
                            <m:t>𝑡</m:t>
                          </m:r>
                          <m:r>
                            <a:rPr lang="zh-CN" altLang="en-US" i="0">
                              <a:latin typeface="Cambria Math" panose="02040503050406030204" pitchFamily="18" charset="0"/>
                            </a:rPr>
                            <m:t>−1</m:t>
                          </m:r>
                        </m:sub>
                      </m:sSub>
                    </m:oMath>
                  </m:oMathPara>
                </a14:m>
                <a:endParaRPr lang="zh-CN" altLang="en-US" dirty="0"/>
              </a:p>
            </p:txBody>
          </p:sp>
        </mc:Choice>
        <mc:Fallback>
          <p:sp>
            <p:nvSpPr>
              <p:cNvPr id="9" name="矩形 8">
                <a:extLst>
                  <a:ext uri="{FF2B5EF4-FFF2-40B4-BE49-F238E27FC236}">
                    <a16:creationId xmlns:a16="http://schemas.microsoft.com/office/drawing/2014/main" id="{3AF7DD55-CCE0-475E-BFB7-F7361B27BC24}"/>
                  </a:ext>
                </a:extLst>
              </p:cNvPr>
              <p:cNvSpPr>
                <a:spLocks noRot="1" noChangeAspect="1" noMove="1" noResize="1" noEditPoints="1" noAdjustHandles="1" noChangeArrowheads="1" noChangeShapeType="1" noTextEdit="1"/>
              </p:cNvSpPr>
              <p:nvPr/>
            </p:nvSpPr>
            <p:spPr>
              <a:xfrm>
                <a:off x="4598696" y="3893086"/>
                <a:ext cx="551113" cy="30008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矩形 16">
                <a:extLst>
                  <a:ext uri="{FF2B5EF4-FFF2-40B4-BE49-F238E27FC236}">
                    <a16:creationId xmlns:a16="http://schemas.microsoft.com/office/drawing/2014/main" id="{CD30C386-33EA-4105-A805-3BA1189D5299}"/>
                  </a:ext>
                </a:extLst>
              </p:cNvPr>
              <p:cNvSpPr/>
              <p:nvPr/>
            </p:nvSpPr>
            <p:spPr>
              <a:xfrm>
                <a:off x="5243241" y="3893086"/>
                <a:ext cx="379527" cy="30008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𝑡</m:t>
                          </m:r>
                        </m:sub>
                      </m:sSub>
                    </m:oMath>
                  </m:oMathPara>
                </a14:m>
                <a:endParaRPr lang="zh-CN" altLang="en-US" dirty="0"/>
              </a:p>
            </p:txBody>
          </p:sp>
        </mc:Choice>
        <mc:Fallback>
          <p:sp>
            <p:nvSpPr>
              <p:cNvPr id="17" name="矩形 16">
                <a:extLst>
                  <a:ext uri="{FF2B5EF4-FFF2-40B4-BE49-F238E27FC236}">
                    <a16:creationId xmlns:a16="http://schemas.microsoft.com/office/drawing/2014/main" id="{CD30C386-33EA-4105-A805-3BA1189D5299}"/>
                  </a:ext>
                </a:extLst>
              </p:cNvPr>
              <p:cNvSpPr>
                <a:spLocks noRot="1" noChangeAspect="1" noMove="1" noResize="1" noEditPoints="1" noAdjustHandles="1" noChangeArrowheads="1" noChangeShapeType="1" noTextEdit="1"/>
              </p:cNvSpPr>
              <p:nvPr/>
            </p:nvSpPr>
            <p:spPr>
              <a:xfrm>
                <a:off x="5243241" y="3893086"/>
                <a:ext cx="379527" cy="30008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矩形 17">
                <a:extLst>
                  <a:ext uri="{FF2B5EF4-FFF2-40B4-BE49-F238E27FC236}">
                    <a16:creationId xmlns:a16="http://schemas.microsoft.com/office/drawing/2014/main" id="{8940BA92-5AE0-47E9-8094-CC485A84597B}"/>
                  </a:ext>
                </a:extLst>
              </p:cNvPr>
              <p:cNvSpPr/>
              <p:nvPr/>
            </p:nvSpPr>
            <p:spPr>
              <a:xfrm>
                <a:off x="1580562" y="4197647"/>
                <a:ext cx="547393" cy="300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𝐶</m:t>
                          </m:r>
                        </m:e>
                        <m:sub>
                          <m:r>
                            <a:rPr lang="zh-CN" altLang="en-US" i="1">
                              <a:latin typeface="Cambria Math" panose="02040503050406030204" pitchFamily="18" charset="0"/>
                            </a:rPr>
                            <m:t>𝑡</m:t>
                          </m:r>
                          <m:r>
                            <a:rPr lang="zh-CN" altLang="en-US" i="0">
                              <a:latin typeface="Cambria Math" panose="02040503050406030204" pitchFamily="18" charset="0"/>
                            </a:rPr>
                            <m:t>−1</m:t>
                          </m:r>
                        </m:sub>
                      </m:sSub>
                    </m:oMath>
                  </m:oMathPara>
                </a14:m>
                <a:endParaRPr lang="zh-CN" altLang="en-US" dirty="0"/>
              </a:p>
            </p:txBody>
          </p:sp>
        </mc:Choice>
        <mc:Fallback>
          <p:sp>
            <p:nvSpPr>
              <p:cNvPr id="18" name="矩形 17">
                <a:extLst>
                  <a:ext uri="{FF2B5EF4-FFF2-40B4-BE49-F238E27FC236}">
                    <a16:creationId xmlns:a16="http://schemas.microsoft.com/office/drawing/2014/main" id="{8940BA92-5AE0-47E9-8094-CC485A84597B}"/>
                  </a:ext>
                </a:extLst>
              </p:cNvPr>
              <p:cNvSpPr>
                <a:spLocks noRot="1" noChangeAspect="1" noMove="1" noResize="1" noEditPoints="1" noAdjustHandles="1" noChangeArrowheads="1" noChangeShapeType="1" noTextEdit="1"/>
              </p:cNvSpPr>
              <p:nvPr/>
            </p:nvSpPr>
            <p:spPr>
              <a:xfrm>
                <a:off x="1580562" y="4197647"/>
                <a:ext cx="547393" cy="300082"/>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583983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45609" y="347044"/>
            <a:ext cx="216028" cy="216000"/>
            <a:chOff x="1827622" y="1343919"/>
            <a:chExt cx="2304000" cy="2304000"/>
          </a:xfrm>
        </p:grpSpPr>
        <p:sp>
          <p:nvSpPr>
            <p:cNvPr id="11" name="椭圆 10"/>
            <p:cNvSpPr/>
            <p:nvPr/>
          </p:nvSpPr>
          <p:spPr>
            <a:xfrm>
              <a:off x="1827622" y="1343919"/>
              <a:ext cx="2304000" cy="2304000"/>
            </a:xfrm>
            <a:prstGeom prst="ellipse">
              <a:avLst/>
            </a:prstGeom>
            <a:gradFill flip="none" rotWithShape="1">
              <a:gsLst>
                <a:gs pos="100000">
                  <a:schemeClr val="tx1">
                    <a:lumMod val="85000"/>
                    <a:lumOff val="15000"/>
                  </a:schemeClr>
                </a:gs>
                <a:gs pos="0">
                  <a:schemeClr val="tx1">
                    <a:lumMod val="65000"/>
                    <a:lumOff val="35000"/>
                  </a:schemeClr>
                </a:gs>
              </a:gsLst>
              <a:path path="circle">
                <a:fillToRect l="100000" b="100000"/>
              </a:path>
              <a:tileRect t="-100000" r="-100000"/>
            </a:grad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sp>
          <p:nvSpPr>
            <p:cNvPr id="12" name="椭圆 11"/>
            <p:cNvSpPr/>
            <p:nvPr/>
          </p:nvSpPr>
          <p:spPr>
            <a:xfrm>
              <a:off x="1877481" y="1393778"/>
              <a:ext cx="2204282" cy="2204282"/>
            </a:xfrm>
            <a:prstGeom prst="ellipse">
              <a:avLst/>
            </a:prstGeom>
            <a:gradFill flip="none" rotWithShape="1">
              <a:gsLst>
                <a:gs pos="0">
                  <a:srgbClr val="C00000"/>
                </a:gs>
                <a:gs pos="100000">
                  <a:srgbClr val="FF0000"/>
                </a:gs>
              </a:gsLst>
              <a:path path="circle">
                <a:fillToRect l="100000" b="100000"/>
              </a:path>
              <a:tileRect t="-100000" r="-100000"/>
            </a:gradFill>
            <a:ln w="12700">
              <a:gradFill>
                <a:gsLst>
                  <a:gs pos="100000">
                    <a:srgbClr val="C00000"/>
                  </a:gs>
                  <a:gs pos="0">
                    <a:srgbClr val="FF000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grpSp>
      <p:sp>
        <p:nvSpPr>
          <p:cNvPr id="13" name="TextBox 4"/>
          <p:cNvSpPr txBox="1"/>
          <p:nvPr/>
        </p:nvSpPr>
        <p:spPr>
          <a:xfrm>
            <a:off x="737076" y="235654"/>
            <a:ext cx="2908489" cy="438582"/>
          </a:xfrm>
          <a:prstGeom prst="rect">
            <a:avLst/>
          </a:prstGeom>
          <a:noFill/>
        </p:spPr>
        <p:txBody>
          <a:bodyPr wrap="none" lIns="68580" tIns="34290" rIns="68580" bIns="34290" rtlCol="0">
            <a:spAutoFit/>
          </a:bodyPr>
          <a:lstStyle/>
          <a:p>
            <a:r>
              <a:rPr lang="zh-CN" altLang="en-US" sz="2400" dirty="0">
                <a:solidFill>
                  <a:srgbClr val="C00000"/>
                </a:solidFill>
                <a:latin typeface="微软雅黑" pitchFamily="34" charset="-122"/>
                <a:ea typeface="微软雅黑" pitchFamily="34" charset="-122"/>
              </a:rPr>
              <a:t>中文分词的通用模型</a:t>
            </a:r>
          </a:p>
        </p:txBody>
      </p:sp>
      <p:cxnSp>
        <p:nvCxnSpPr>
          <p:cNvPr id="14" name="直接连接符 13"/>
          <p:cNvCxnSpPr>
            <a:cxnSpLocks/>
          </p:cNvCxnSpPr>
          <p:nvPr/>
        </p:nvCxnSpPr>
        <p:spPr>
          <a:xfrm flipV="1">
            <a:off x="491308" y="695345"/>
            <a:ext cx="8025265" cy="340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 name="Freeform 6"/>
          <p:cNvSpPr>
            <a:spLocks noEditPoints="1"/>
          </p:cNvSpPr>
          <p:nvPr/>
        </p:nvSpPr>
        <p:spPr bwMode="auto">
          <a:xfrm>
            <a:off x="8499997" y="376722"/>
            <a:ext cx="319470" cy="320636"/>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zh-CN" altLang="en-US" sz="1400">
              <a:solidFill>
                <a:prstClr val="black"/>
              </a:solidFill>
            </a:endParaRPr>
          </a:p>
        </p:txBody>
      </p:sp>
      <p:sp>
        <p:nvSpPr>
          <p:cNvPr id="3" name="灯片编号占位符 2">
            <a:extLst>
              <a:ext uri="{FF2B5EF4-FFF2-40B4-BE49-F238E27FC236}">
                <a16:creationId xmlns:a16="http://schemas.microsoft.com/office/drawing/2014/main" id="{6DFE0AA6-5A7D-46FB-A5E7-7967D67742A7}"/>
              </a:ext>
            </a:extLst>
          </p:cNvPr>
          <p:cNvSpPr>
            <a:spLocks noGrp="1"/>
          </p:cNvSpPr>
          <p:nvPr>
            <p:ph type="sldNum" sz="quarter" idx="12"/>
          </p:nvPr>
        </p:nvSpPr>
        <p:spPr/>
        <p:txBody>
          <a:bodyPr/>
          <a:lstStyle/>
          <a:p>
            <a:r>
              <a:rPr lang="en-US" altLang="zh-CN" dirty="0"/>
              <a:t>		</a:t>
            </a:r>
            <a:fld id="{7B683D06-1B2D-4418-9191-09774B5762B3}" type="slidenum">
              <a:rPr lang="zh-CN" altLang="en-US" smtClean="0"/>
              <a:t>16</a:t>
            </a:fld>
            <a:r>
              <a:rPr lang="en-US" altLang="zh-CN" dirty="0"/>
              <a:t>/35</a:t>
            </a:r>
          </a:p>
          <a:p>
            <a:endParaRPr lang="zh-CN" altLang="en-US" dirty="0"/>
          </a:p>
        </p:txBody>
      </p:sp>
      <p:sp>
        <p:nvSpPr>
          <p:cNvPr id="2" name="文本框 1">
            <a:extLst>
              <a:ext uri="{FF2B5EF4-FFF2-40B4-BE49-F238E27FC236}">
                <a16:creationId xmlns:a16="http://schemas.microsoft.com/office/drawing/2014/main" id="{7B9B73D1-8B10-4CF8-A5A0-4C4503E2C754}"/>
              </a:ext>
            </a:extLst>
          </p:cNvPr>
          <p:cNvSpPr txBox="1"/>
          <p:nvPr/>
        </p:nvSpPr>
        <p:spPr>
          <a:xfrm>
            <a:off x="737077" y="867328"/>
            <a:ext cx="7585966" cy="338554"/>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输入门层</a:t>
            </a:r>
          </a:p>
        </p:txBody>
      </p:sp>
      <p:pic>
        <p:nvPicPr>
          <p:cNvPr id="7" name="图片 6">
            <a:extLst>
              <a:ext uri="{FF2B5EF4-FFF2-40B4-BE49-F238E27FC236}">
                <a16:creationId xmlns:a16="http://schemas.microsoft.com/office/drawing/2014/main" id="{D67B91EE-3F38-418E-BED4-1D9E1EB922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565" y="1124558"/>
            <a:ext cx="7462395" cy="2304917"/>
          </a:xfrm>
          <a:prstGeom prst="rect">
            <a:avLst/>
          </a:prstGeom>
        </p:spPr>
      </p:pic>
      <p:sp>
        <p:nvSpPr>
          <p:cNvPr id="16" name="矩形 15">
            <a:extLst>
              <a:ext uri="{FF2B5EF4-FFF2-40B4-BE49-F238E27FC236}">
                <a16:creationId xmlns:a16="http://schemas.microsoft.com/office/drawing/2014/main" id="{C1BCF01D-D2D0-4330-9B20-408A02A001E6}"/>
              </a:ext>
            </a:extLst>
          </p:cNvPr>
          <p:cNvSpPr/>
          <p:nvPr/>
        </p:nvSpPr>
        <p:spPr>
          <a:xfrm>
            <a:off x="603565" y="3904307"/>
            <a:ext cx="8162505" cy="738664"/>
          </a:xfrm>
          <a:prstGeom prst="rect">
            <a:avLst/>
          </a:prstGeom>
        </p:spPr>
        <p:txBody>
          <a:bodyPr wrap="square">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第一，</a:t>
            </a:r>
            <a:r>
              <a:rPr lang="en-US" altLang="zh-CN" sz="1400" dirty="0">
                <a:latin typeface="微软雅黑" panose="020B0503020204020204" pitchFamily="34" charset="-122"/>
                <a:ea typeface="微软雅黑" panose="020B0503020204020204" pitchFamily="34" charset="-122"/>
              </a:rPr>
              <a:t>sigmoid </a:t>
            </a:r>
            <a:r>
              <a:rPr lang="zh-CN" altLang="en-US" sz="1400" dirty="0">
                <a:latin typeface="微软雅黑" panose="020B0503020204020204" pitchFamily="34" charset="-122"/>
                <a:ea typeface="微软雅黑" panose="020B0503020204020204" pitchFamily="34" charset="-122"/>
              </a:rPr>
              <a:t>层称 “输入门层” 决定什么值我们将要更新。然后，一个 </a:t>
            </a:r>
            <a:r>
              <a:rPr lang="en-US" altLang="zh-CN" sz="1400" dirty="0">
                <a:latin typeface="微软雅黑" panose="020B0503020204020204" pitchFamily="34" charset="-122"/>
                <a:ea typeface="微软雅黑" panose="020B0503020204020204" pitchFamily="34" charset="-122"/>
              </a:rPr>
              <a:t>tanh </a:t>
            </a:r>
            <a:r>
              <a:rPr lang="zh-CN" altLang="en-US" sz="1400" dirty="0">
                <a:latin typeface="微软雅黑" panose="020B0503020204020204" pitchFamily="34" charset="-122"/>
                <a:ea typeface="微软雅黑" panose="020B0503020204020204" pitchFamily="34" charset="-122"/>
              </a:rPr>
              <a:t>层创建一个新的候选值向量</a:t>
            </a: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，会被加入到状态中。下一步，我们会讲这两个信息来产生对状态的更新。</a:t>
            </a:r>
          </a:p>
        </p:txBody>
      </p:sp>
      <mc:AlternateContent xmlns:mc="http://schemas.openxmlformats.org/markup-compatibility/2006">
        <mc:Choice xmlns:a14="http://schemas.microsoft.com/office/drawing/2010/main" Requires="a14">
          <p:sp>
            <p:nvSpPr>
              <p:cNvPr id="19" name="矩形 18">
                <a:extLst>
                  <a:ext uri="{FF2B5EF4-FFF2-40B4-BE49-F238E27FC236}">
                    <a16:creationId xmlns:a16="http://schemas.microsoft.com/office/drawing/2014/main" id="{37965C2D-7B06-4B8C-905D-AC6AE50F8C57}"/>
                  </a:ext>
                </a:extLst>
              </p:cNvPr>
              <p:cNvSpPr/>
              <p:nvPr/>
            </p:nvSpPr>
            <p:spPr>
              <a:xfrm>
                <a:off x="1190470" y="4304801"/>
                <a:ext cx="382284" cy="300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𝐶</m:t>
                          </m:r>
                        </m:e>
                        <m:sub>
                          <m:r>
                            <a:rPr lang="zh-CN" altLang="en-US" i="1">
                              <a:latin typeface="Cambria Math" panose="02040503050406030204" pitchFamily="18" charset="0"/>
                            </a:rPr>
                            <m:t>𝑡</m:t>
                          </m:r>
                        </m:sub>
                      </m:sSub>
                    </m:oMath>
                  </m:oMathPara>
                </a14:m>
                <a:endParaRPr lang="zh-CN" altLang="en-US" dirty="0"/>
              </a:p>
            </p:txBody>
          </p:sp>
        </mc:Choice>
        <mc:Fallback>
          <p:sp>
            <p:nvSpPr>
              <p:cNvPr id="19" name="矩形 18">
                <a:extLst>
                  <a:ext uri="{FF2B5EF4-FFF2-40B4-BE49-F238E27FC236}">
                    <a16:creationId xmlns:a16="http://schemas.microsoft.com/office/drawing/2014/main" id="{37965C2D-7B06-4B8C-905D-AC6AE50F8C57}"/>
                  </a:ext>
                </a:extLst>
              </p:cNvPr>
              <p:cNvSpPr>
                <a:spLocks noRot="1" noChangeAspect="1" noMove="1" noResize="1" noEditPoints="1" noAdjustHandles="1" noChangeArrowheads="1" noChangeShapeType="1" noTextEdit="1"/>
              </p:cNvSpPr>
              <p:nvPr/>
            </p:nvSpPr>
            <p:spPr>
              <a:xfrm>
                <a:off x="1190470" y="4304801"/>
                <a:ext cx="382284" cy="300082"/>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8158150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45609" y="347044"/>
            <a:ext cx="216028" cy="216000"/>
            <a:chOff x="1827622" y="1343919"/>
            <a:chExt cx="2304000" cy="2304000"/>
          </a:xfrm>
        </p:grpSpPr>
        <p:sp>
          <p:nvSpPr>
            <p:cNvPr id="11" name="椭圆 10"/>
            <p:cNvSpPr/>
            <p:nvPr/>
          </p:nvSpPr>
          <p:spPr>
            <a:xfrm>
              <a:off x="1827622" y="1343919"/>
              <a:ext cx="2304000" cy="2304000"/>
            </a:xfrm>
            <a:prstGeom prst="ellipse">
              <a:avLst/>
            </a:prstGeom>
            <a:gradFill flip="none" rotWithShape="1">
              <a:gsLst>
                <a:gs pos="100000">
                  <a:schemeClr val="tx1">
                    <a:lumMod val="85000"/>
                    <a:lumOff val="15000"/>
                  </a:schemeClr>
                </a:gs>
                <a:gs pos="0">
                  <a:schemeClr val="tx1">
                    <a:lumMod val="65000"/>
                    <a:lumOff val="35000"/>
                  </a:schemeClr>
                </a:gs>
              </a:gsLst>
              <a:path path="circle">
                <a:fillToRect l="100000" b="100000"/>
              </a:path>
              <a:tileRect t="-100000" r="-100000"/>
            </a:grad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sp>
          <p:nvSpPr>
            <p:cNvPr id="12" name="椭圆 11"/>
            <p:cNvSpPr/>
            <p:nvPr/>
          </p:nvSpPr>
          <p:spPr>
            <a:xfrm>
              <a:off x="1877481" y="1393778"/>
              <a:ext cx="2204282" cy="2204282"/>
            </a:xfrm>
            <a:prstGeom prst="ellipse">
              <a:avLst/>
            </a:prstGeom>
            <a:gradFill flip="none" rotWithShape="1">
              <a:gsLst>
                <a:gs pos="0">
                  <a:srgbClr val="C00000"/>
                </a:gs>
                <a:gs pos="100000">
                  <a:srgbClr val="FF0000"/>
                </a:gs>
              </a:gsLst>
              <a:path path="circle">
                <a:fillToRect l="100000" b="100000"/>
              </a:path>
              <a:tileRect t="-100000" r="-100000"/>
            </a:gradFill>
            <a:ln w="12700">
              <a:gradFill>
                <a:gsLst>
                  <a:gs pos="100000">
                    <a:srgbClr val="C00000"/>
                  </a:gs>
                  <a:gs pos="0">
                    <a:srgbClr val="FF000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grpSp>
      <p:sp>
        <p:nvSpPr>
          <p:cNvPr id="13" name="TextBox 4"/>
          <p:cNvSpPr txBox="1"/>
          <p:nvPr/>
        </p:nvSpPr>
        <p:spPr>
          <a:xfrm>
            <a:off x="737076" y="235654"/>
            <a:ext cx="2908489" cy="438582"/>
          </a:xfrm>
          <a:prstGeom prst="rect">
            <a:avLst/>
          </a:prstGeom>
          <a:noFill/>
        </p:spPr>
        <p:txBody>
          <a:bodyPr wrap="none" lIns="68580" tIns="34290" rIns="68580" bIns="34290" rtlCol="0">
            <a:spAutoFit/>
          </a:bodyPr>
          <a:lstStyle/>
          <a:p>
            <a:r>
              <a:rPr lang="zh-CN" altLang="en-US" sz="2400" dirty="0">
                <a:solidFill>
                  <a:srgbClr val="C00000"/>
                </a:solidFill>
                <a:latin typeface="微软雅黑" pitchFamily="34" charset="-122"/>
                <a:ea typeface="微软雅黑" pitchFamily="34" charset="-122"/>
              </a:rPr>
              <a:t>中文分词的通用模型</a:t>
            </a:r>
          </a:p>
        </p:txBody>
      </p:sp>
      <p:cxnSp>
        <p:nvCxnSpPr>
          <p:cNvPr id="14" name="直接连接符 13"/>
          <p:cNvCxnSpPr>
            <a:cxnSpLocks/>
          </p:cNvCxnSpPr>
          <p:nvPr/>
        </p:nvCxnSpPr>
        <p:spPr>
          <a:xfrm flipV="1">
            <a:off x="491308" y="695345"/>
            <a:ext cx="8025265" cy="340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 name="Freeform 6"/>
          <p:cNvSpPr>
            <a:spLocks noEditPoints="1"/>
          </p:cNvSpPr>
          <p:nvPr/>
        </p:nvSpPr>
        <p:spPr bwMode="auto">
          <a:xfrm>
            <a:off x="8499997" y="376722"/>
            <a:ext cx="319470" cy="320636"/>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zh-CN" altLang="en-US" sz="1400">
              <a:solidFill>
                <a:prstClr val="black"/>
              </a:solidFill>
            </a:endParaRPr>
          </a:p>
        </p:txBody>
      </p:sp>
      <p:sp>
        <p:nvSpPr>
          <p:cNvPr id="3" name="灯片编号占位符 2">
            <a:extLst>
              <a:ext uri="{FF2B5EF4-FFF2-40B4-BE49-F238E27FC236}">
                <a16:creationId xmlns:a16="http://schemas.microsoft.com/office/drawing/2014/main" id="{6DFE0AA6-5A7D-46FB-A5E7-7967D67742A7}"/>
              </a:ext>
            </a:extLst>
          </p:cNvPr>
          <p:cNvSpPr>
            <a:spLocks noGrp="1"/>
          </p:cNvSpPr>
          <p:nvPr>
            <p:ph type="sldNum" sz="quarter" idx="12"/>
          </p:nvPr>
        </p:nvSpPr>
        <p:spPr/>
        <p:txBody>
          <a:bodyPr/>
          <a:lstStyle/>
          <a:p>
            <a:r>
              <a:rPr lang="en-US" altLang="zh-CN" dirty="0"/>
              <a:t>		</a:t>
            </a:r>
            <a:fld id="{7B683D06-1B2D-4418-9191-09774B5762B3}" type="slidenum">
              <a:rPr lang="zh-CN" altLang="en-US" smtClean="0"/>
              <a:t>17</a:t>
            </a:fld>
            <a:r>
              <a:rPr lang="en-US" altLang="zh-CN" dirty="0"/>
              <a:t>/35</a:t>
            </a:r>
            <a:endParaRPr lang="zh-CN" altLang="en-US" dirty="0"/>
          </a:p>
        </p:txBody>
      </p:sp>
      <p:sp>
        <p:nvSpPr>
          <p:cNvPr id="2" name="文本框 1">
            <a:extLst>
              <a:ext uri="{FF2B5EF4-FFF2-40B4-BE49-F238E27FC236}">
                <a16:creationId xmlns:a16="http://schemas.microsoft.com/office/drawing/2014/main" id="{7B9B73D1-8B10-4CF8-A5A0-4C4503E2C754}"/>
              </a:ext>
            </a:extLst>
          </p:cNvPr>
          <p:cNvSpPr txBox="1"/>
          <p:nvPr/>
        </p:nvSpPr>
        <p:spPr>
          <a:xfrm>
            <a:off x="737077" y="867328"/>
            <a:ext cx="7585966" cy="338554"/>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更新细胞状态</a:t>
            </a:r>
          </a:p>
        </p:txBody>
      </p:sp>
      <p:pic>
        <p:nvPicPr>
          <p:cNvPr id="8" name="图片 7">
            <a:extLst>
              <a:ext uri="{FF2B5EF4-FFF2-40B4-BE49-F238E27FC236}">
                <a16:creationId xmlns:a16="http://schemas.microsoft.com/office/drawing/2014/main" id="{564A11B6-2663-4E09-A161-4E36F67CEA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658" y="1255251"/>
            <a:ext cx="7074920" cy="2185237"/>
          </a:xfrm>
          <a:prstGeom prst="rect">
            <a:avLst/>
          </a:prstGeom>
        </p:spPr>
      </p:pic>
    </p:spTree>
    <p:extLst>
      <p:ext uri="{BB962C8B-B14F-4D97-AF65-F5344CB8AC3E}">
        <p14:creationId xmlns:p14="http://schemas.microsoft.com/office/powerpoint/2010/main" val="42176339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45609" y="347044"/>
            <a:ext cx="216028" cy="216000"/>
            <a:chOff x="1827622" y="1343919"/>
            <a:chExt cx="2304000" cy="2304000"/>
          </a:xfrm>
        </p:grpSpPr>
        <p:sp>
          <p:nvSpPr>
            <p:cNvPr id="11" name="椭圆 10"/>
            <p:cNvSpPr/>
            <p:nvPr/>
          </p:nvSpPr>
          <p:spPr>
            <a:xfrm>
              <a:off x="1827622" y="1343919"/>
              <a:ext cx="2304000" cy="2304000"/>
            </a:xfrm>
            <a:prstGeom prst="ellipse">
              <a:avLst/>
            </a:prstGeom>
            <a:gradFill flip="none" rotWithShape="1">
              <a:gsLst>
                <a:gs pos="100000">
                  <a:schemeClr val="tx1">
                    <a:lumMod val="85000"/>
                    <a:lumOff val="15000"/>
                  </a:schemeClr>
                </a:gs>
                <a:gs pos="0">
                  <a:schemeClr val="tx1">
                    <a:lumMod val="65000"/>
                    <a:lumOff val="35000"/>
                  </a:schemeClr>
                </a:gs>
              </a:gsLst>
              <a:path path="circle">
                <a:fillToRect l="100000" b="100000"/>
              </a:path>
              <a:tileRect t="-100000" r="-100000"/>
            </a:grad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sp>
          <p:nvSpPr>
            <p:cNvPr id="12" name="椭圆 11"/>
            <p:cNvSpPr/>
            <p:nvPr/>
          </p:nvSpPr>
          <p:spPr>
            <a:xfrm>
              <a:off x="1877481" y="1393778"/>
              <a:ext cx="2204282" cy="2204282"/>
            </a:xfrm>
            <a:prstGeom prst="ellipse">
              <a:avLst/>
            </a:prstGeom>
            <a:gradFill flip="none" rotWithShape="1">
              <a:gsLst>
                <a:gs pos="0">
                  <a:srgbClr val="C00000"/>
                </a:gs>
                <a:gs pos="100000">
                  <a:srgbClr val="FF0000"/>
                </a:gs>
              </a:gsLst>
              <a:path path="circle">
                <a:fillToRect l="100000" b="100000"/>
              </a:path>
              <a:tileRect t="-100000" r="-100000"/>
            </a:gradFill>
            <a:ln w="12700">
              <a:gradFill>
                <a:gsLst>
                  <a:gs pos="100000">
                    <a:srgbClr val="C00000"/>
                  </a:gs>
                  <a:gs pos="0">
                    <a:srgbClr val="FF000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grpSp>
      <p:sp>
        <p:nvSpPr>
          <p:cNvPr id="13" name="TextBox 4"/>
          <p:cNvSpPr txBox="1"/>
          <p:nvPr/>
        </p:nvSpPr>
        <p:spPr>
          <a:xfrm>
            <a:off x="737076" y="235654"/>
            <a:ext cx="2908489" cy="438582"/>
          </a:xfrm>
          <a:prstGeom prst="rect">
            <a:avLst/>
          </a:prstGeom>
          <a:noFill/>
        </p:spPr>
        <p:txBody>
          <a:bodyPr wrap="none" lIns="68580" tIns="34290" rIns="68580" bIns="34290" rtlCol="0">
            <a:spAutoFit/>
          </a:bodyPr>
          <a:lstStyle/>
          <a:p>
            <a:r>
              <a:rPr lang="zh-CN" altLang="en-US" sz="2400" dirty="0">
                <a:solidFill>
                  <a:srgbClr val="C00000"/>
                </a:solidFill>
                <a:latin typeface="微软雅黑" pitchFamily="34" charset="-122"/>
                <a:ea typeface="微软雅黑" pitchFamily="34" charset="-122"/>
              </a:rPr>
              <a:t>中文分词的通用模型</a:t>
            </a:r>
          </a:p>
        </p:txBody>
      </p:sp>
      <p:cxnSp>
        <p:nvCxnSpPr>
          <p:cNvPr id="14" name="直接连接符 13"/>
          <p:cNvCxnSpPr>
            <a:cxnSpLocks/>
          </p:cNvCxnSpPr>
          <p:nvPr/>
        </p:nvCxnSpPr>
        <p:spPr>
          <a:xfrm flipV="1">
            <a:off x="491308" y="695345"/>
            <a:ext cx="8025265" cy="340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 name="Freeform 6"/>
          <p:cNvSpPr>
            <a:spLocks noEditPoints="1"/>
          </p:cNvSpPr>
          <p:nvPr/>
        </p:nvSpPr>
        <p:spPr bwMode="auto">
          <a:xfrm>
            <a:off x="8499997" y="376722"/>
            <a:ext cx="319470" cy="320636"/>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zh-CN" altLang="en-US" sz="1400">
              <a:solidFill>
                <a:prstClr val="black"/>
              </a:solidFill>
            </a:endParaRPr>
          </a:p>
        </p:txBody>
      </p:sp>
      <p:sp>
        <p:nvSpPr>
          <p:cNvPr id="3" name="灯片编号占位符 2">
            <a:extLst>
              <a:ext uri="{FF2B5EF4-FFF2-40B4-BE49-F238E27FC236}">
                <a16:creationId xmlns:a16="http://schemas.microsoft.com/office/drawing/2014/main" id="{6DFE0AA6-5A7D-46FB-A5E7-7967D67742A7}"/>
              </a:ext>
            </a:extLst>
          </p:cNvPr>
          <p:cNvSpPr>
            <a:spLocks noGrp="1"/>
          </p:cNvSpPr>
          <p:nvPr>
            <p:ph type="sldNum" sz="quarter" idx="12"/>
          </p:nvPr>
        </p:nvSpPr>
        <p:spPr/>
        <p:txBody>
          <a:bodyPr/>
          <a:lstStyle/>
          <a:p>
            <a:r>
              <a:rPr lang="en-US" altLang="zh-CN" dirty="0"/>
              <a:t>		</a:t>
            </a:r>
            <a:fld id="{7B683D06-1B2D-4418-9191-09774B5762B3}" type="slidenum">
              <a:rPr lang="zh-CN" altLang="en-US" smtClean="0"/>
              <a:t>18</a:t>
            </a:fld>
            <a:r>
              <a:rPr lang="en-US" altLang="zh-CN" dirty="0"/>
              <a:t>/35</a:t>
            </a:r>
            <a:endParaRPr lang="zh-CN" altLang="en-US" dirty="0"/>
          </a:p>
        </p:txBody>
      </p:sp>
      <p:sp>
        <p:nvSpPr>
          <p:cNvPr id="2" name="文本框 1">
            <a:extLst>
              <a:ext uri="{FF2B5EF4-FFF2-40B4-BE49-F238E27FC236}">
                <a16:creationId xmlns:a16="http://schemas.microsoft.com/office/drawing/2014/main" id="{7B9B73D1-8B10-4CF8-A5A0-4C4503E2C754}"/>
              </a:ext>
            </a:extLst>
          </p:cNvPr>
          <p:cNvSpPr txBox="1"/>
          <p:nvPr/>
        </p:nvSpPr>
        <p:spPr>
          <a:xfrm>
            <a:off x="737077" y="867328"/>
            <a:ext cx="7585966" cy="338554"/>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输出层</a:t>
            </a:r>
          </a:p>
        </p:txBody>
      </p:sp>
      <p:pic>
        <p:nvPicPr>
          <p:cNvPr id="5" name="图片 4">
            <a:extLst>
              <a:ext uri="{FF2B5EF4-FFF2-40B4-BE49-F238E27FC236}">
                <a16:creationId xmlns:a16="http://schemas.microsoft.com/office/drawing/2014/main" id="{AB571C4C-2097-419B-81A3-54E17312F3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105" y="1239759"/>
            <a:ext cx="7993005" cy="2468807"/>
          </a:xfrm>
          <a:prstGeom prst="rect">
            <a:avLst/>
          </a:prstGeom>
        </p:spPr>
      </p:pic>
      <p:sp>
        <p:nvSpPr>
          <p:cNvPr id="6" name="矩形 5">
            <a:extLst>
              <a:ext uri="{FF2B5EF4-FFF2-40B4-BE49-F238E27FC236}">
                <a16:creationId xmlns:a16="http://schemas.microsoft.com/office/drawing/2014/main" id="{1E3B858A-23C3-4650-8BE3-CE7804A8C113}"/>
              </a:ext>
            </a:extLst>
          </p:cNvPr>
          <p:cNvSpPr/>
          <p:nvPr/>
        </p:nvSpPr>
        <p:spPr>
          <a:xfrm>
            <a:off x="416746" y="3742443"/>
            <a:ext cx="8465721" cy="1061829"/>
          </a:xfrm>
          <a:prstGeom prst="rect">
            <a:avLst/>
          </a:prstGeom>
        </p:spPr>
        <p:txBody>
          <a:bodyPr wrap="square">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首先，我们运行一个 </a:t>
            </a:r>
            <a:r>
              <a:rPr lang="en-US" altLang="zh-CN" sz="1400" dirty="0">
                <a:latin typeface="微软雅黑" panose="020B0503020204020204" pitchFamily="34" charset="-122"/>
                <a:ea typeface="微软雅黑" panose="020B0503020204020204" pitchFamily="34" charset="-122"/>
              </a:rPr>
              <a:t>sigmoid </a:t>
            </a:r>
            <a:r>
              <a:rPr lang="zh-CN" altLang="en-US" sz="1400" dirty="0">
                <a:latin typeface="微软雅黑" panose="020B0503020204020204" pitchFamily="34" charset="-122"/>
                <a:ea typeface="微软雅黑" panose="020B0503020204020204" pitchFamily="34" charset="-122"/>
              </a:rPr>
              <a:t>层来确定细胞状态的哪个部分将输出出去。接着，我们把细胞状态通过 </a:t>
            </a:r>
            <a:r>
              <a:rPr lang="en-US" altLang="zh-CN" sz="1400" dirty="0">
                <a:latin typeface="微软雅黑" panose="020B0503020204020204" pitchFamily="34" charset="-122"/>
                <a:ea typeface="微软雅黑" panose="020B0503020204020204" pitchFamily="34" charset="-122"/>
              </a:rPr>
              <a:t>tanh </a:t>
            </a:r>
            <a:r>
              <a:rPr lang="zh-CN" altLang="en-US" sz="1400" dirty="0">
                <a:latin typeface="微软雅黑" panose="020B0503020204020204" pitchFamily="34" charset="-122"/>
                <a:ea typeface="微软雅黑" panose="020B0503020204020204" pitchFamily="34" charset="-122"/>
              </a:rPr>
              <a:t>进行处理（得到一个在 </a:t>
            </a:r>
            <a:r>
              <a:rPr lang="en-US" altLang="zh-CN" sz="1400" dirty="0">
                <a:latin typeface="微软雅黑" panose="020B0503020204020204" pitchFamily="34" charset="-122"/>
                <a:ea typeface="微软雅黑" panose="020B0503020204020204" pitchFamily="34" charset="-122"/>
              </a:rPr>
              <a:t>-1 </a:t>
            </a:r>
            <a:r>
              <a:rPr lang="zh-CN" altLang="en-US" sz="1400" dirty="0">
                <a:latin typeface="微软雅黑" panose="020B0503020204020204" pitchFamily="34" charset="-122"/>
                <a:ea typeface="微软雅黑" panose="020B0503020204020204" pitchFamily="34" charset="-122"/>
              </a:rPr>
              <a:t>到 </a:t>
            </a:r>
            <a:r>
              <a:rPr lang="en-US" altLang="zh-CN" sz="1400" dirty="0">
                <a:latin typeface="微软雅黑" panose="020B0503020204020204" pitchFamily="34" charset="-122"/>
                <a:ea typeface="微软雅黑" panose="020B0503020204020204" pitchFamily="34" charset="-122"/>
              </a:rPr>
              <a:t>1 </a:t>
            </a:r>
            <a:r>
              <a:rPr lang="zh-CN" altLang="en-US" sz="1400" dirty="0">
                <a:latin typeface="微软雅黑" panose="020B0503020204020204" pitchFamily="34" charset="-122"/>
                <a:ea typeface="微软雅黑" panose="020B0503020204020204" pitchFamily="34" charset="-122"/>
              </a:rPr>
              <a:t>之间的值）并将它和 </a:t>
            </a:r>
            <a:r>
              <a:rPr lang="en-US" altLang="zh-CN" sz="1400" dirty="0">
                <a:latin typeface="微软雅黑" panose="020B0503020204020204" pitchFamily="34" charset="-122"/>
                <a:ea typeface="微软雅黑" panose="020B0503020204020204" pitchFamily="34" charset="-122"/>
              </a:rPr>
              <a:t>sigmoid </a:t>
            </a:r>
            <a:r>
              <a:rPr lang="zh-CN" altLang="en-US" sz="1400" dirty="0">
                <a:latin typeface="微软雅黑" panose="020B0503020204020204" pitchFamily="34" charset="-122"/>
                <a:ea typeface="微软雅黑" panose="020B0503020204020204" pitchFamily="34" charset="-122"/>
              </a:rPr>
              <a:t>门的输出相乘，最终我们仅仅会输出我们确定输出的那部分。</a:t>
            </a:r>
          </a:p>
        </p:txBody>
      </p:sp>
    </p:spTree>
    <p:extLst>
      <p:ext uri="{BB962C8B-B14F-4D97-AF65-F5344CB8AC3E}">
        <p14:creationId xmlns:p14="http://schemas.microsoft.com/office/powerpoint/2010/main" val="354309544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45609" y="347044"/>
            <a:ext cx="216028" cy="216000"/>
            <a:chOff x="1827622" y="1343919"/>
            <a:chExt cx="2304000" cy="2304000"/>
          </a:xfrm>
        </p:grpSpPr>
        <p:sp>
          <p:nvSpPr>
            <p:cNvPr id="11" name="椭圆 10"/>
            <p:cNvSpPr/>
            <p:nvPr/>
          </p:nvSpPr>
          <p:spPr>
            <a:xfrm>
              <a:off x="1827622" y="1343919"/>
              <a:ext cx="2304000" cy="2304000"/>
            </a:xfrm>
            <a:prstGeom prst="ellipse">
              <a:avLst/>
            </a:prstGeom>
            <a:gradFill flip="none" rotWithShape="1">
              <a:gsLst>
                <a:gs pos="100000">
                  <a:schemeClr val="tx1">
                    <a:lumMod val="85000"/>
                    <a:lumOff val="15000"/>
                  </a:schemeClr>
                </a:gs>
                <a:gs pos="0">
                  <a:schemeClr val="tx1">
                    <a:lumMod val="65000"/>
                    <a:lumOff val="35000"/>
                  </a:schemeClr>
                </a:gs>
              </a:gsLst>
              <a:path path="circle">
                <a:fillToRect l="100000" b="100000"/>
              </a:path>
              <a:tileRect t="-100000" r="-100000"/>
            </a:grad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sp>
          <p:nvSpPr>
            <p:cNvPr id="12" name="椭圆 11"/>
            <p:cNvSpPr/>
            <p:nvPr/>
          </p:nvSpPr>
          <p:spPr>
            <a:xfrm>
              <a:off x="1877481" y="1393778"/>
              <a:ext cx="2204282" cy="2204282"/>
            </a:xfrm>
            <a:prstGeom prst="ellipse">
              <a:avLst/>
            </a:prstGeom>
            <a:gradFill flip="none" rotWithShape="1">
              <a:gsLst>
                <a:gs pos="0">
                  <a:srgbClr val="C00000"/>
                </a:gs>
                <a:gs pos="100000">
                  <a:srgbClr val="FF0000"/>
                </a:gs>
              </a:gsLst>
              <a:path path="circle">
                <a:fillToRect l="100000" b="100000"/>
              </a:path>
              <a:tileRect t="-100000" r="-100000"/>
            </a:gradFill>
            <a:ln w="12700">
              <a:gradFill>
                <a:gsLst>
                  <a:gs pos="100000">
                    <a:srgbClr val="C00000"/>
                  </a:gs>
                  <a:gs pos="0">
                    <a:srgbClr val="FF000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grpSp>
      <p:sp>
        <p:nvSpPr>
          <p:cNvPr id="13" name="TextBox 4"/>
          <p:cNvSpPr txBox="1"/>
          <p:nvPr/>
        </p:nvSpPr>
        <p:spPr>
          <a:xfrm>
            <a:off x="737076" y="235654"/>
            <a:ext cx="2908489" cy="438582"/>
          </a:xfrm>
          <a:prstGeom prst="rect">
            <a:avLst/>
          </a:prstGeom>
          <a:noFill/>
        </p:spPr>
        <p:txBody>
          <a:bodyPr wrap="none" lIns="68580" tIns="34290" rIns="68580" bIns="34290" rtlCol="0">
            <a:spAutoFit/>
          </a:bodyPr>
          <a:lstStyle/>
          <a:p>
            <a:r>
              <a:rPr lang="zh-CN" altLang="en-US" sz="2400" dirty="0">
                <a:solidFill>
                  <a:srgbClr val="C00000"/>
                </a:solidFill>
                <a:latin typeface="微软雅黑" pitchFamily="34" charset="-122"/>
                <a:ea typeface="微软雅黑" pitchFamily="34" charset="-122"/>
              </a:rPr>
              <a:t>中文分词的通用模型</a:t>
            </a:r>
          </a:p>
        </p:txBody>
      </p:sp>
      <p:cxnSp>
        <p:nvCxnSpPr>
          <p:cNvPr id="14" name="直接连接符 13"/>
          <p:cNvCxnSpPr>
            <a:cxnSpLocks/>
          </p:cNvCxnSpPr>
          <p:nvPr/>
        </p:nvCxnSpPr>
        <p:spPr>
          <a:xfrm flipV="1">
            <a:off x="491308" y="695345"/>
            <a:ext cx="8025265" cy="340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 name="Freeform 6"/>
          <p:cNvSpPr>
            <a:spLocks noEditPoints="1"/>
          </p:cNvSpPr>
          <p:nvPr/>
        </p:nvSpPr>
        <p:spPr bwMode="auto">
          <a:xfrm>
            <a:off x="8499997" y="376722"/>
            <a:ext cx="319470" cy="320636"/>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zh-CN" altLang="en-US" sz="1400">
              <a:solidFill>
                <a:prstClr val="black"/>
              </a:solidFill>
            </a:endParaRPr>
          </a:p>
        </p:txBody>
      </p:sp>
      <p:sp>
        <p:nvSpPr>
          <p:cNvPr id="3" name="灯片编号占位符 2">
            <a:extLst>
              <a:ext uri="{FF2B5EF4-FFF2-40B4-BE49-F238E27FC236}">
                <a16:creationId xmlns:a16="http://schemas.microsoft.com/office/drawing/2014/main" id="{6DFE0AA6-5A7D-46FB-A5E7-7967D67742A7}"/>
              </a:ext>
            </a:extLst>
          </p:cNvPr>
          <p:cNvSpPr>
            <a:spLocks noGrp="1"/>
          </p:cNvSpPr>
          <p:nvPr>
            <p:ph type="sldNum" sz="quarter" idx="12"/>
          </p:nvPr>
        </p:nvSpPr>
        <p:spPr/>
        <p:txBody>
          <a:bodyPr/>
          <a:lstStyle/>
          <a:p>
            <a:r>
              <a:rPr lang="en-US" altLang="zh-CN" dirty="0"/>
              <a:t>		</a:t>
            </a:r>
            <a:fld id="{7B683D06-1B2D-4418-9191-09774B5762B3}" type="slidenum">
              <a:rPr lang="zh-CN" altLang="en-US" smtClean="0"/>
              <a:t>19</a:t>
            </a:fld>
            <a:r>
              <a:rPr lang="en-US" altLang="zh-CN" dirty="0"/>
              <a:t>/35</a:t>
            </a:r>
            <a:endParaRPr lang="zh-CN" altLang="en-US" dirty="0"/>
          </a:p>
        </p:txBody>
      </p:sp>
      <p:sp>
        <p:nvSpPr>
          <p:cNvPr id="2" name="文本框 1">
            <a:extLst>
              <a:ext uri="{FF2B5EF4-FFF2-40B4-BE49-F238E27FC236}">
                <a16:creationId xmlns:a16="http://schemas.microsoft.com/office/drawing/2014/main" id="{7B9B73D1-8B10-4CF8-A5A0-4C4503E2C754}"/>
              </a:ext>
            </a:extLst>
          </p:cNvPr>
          <p:cNvSpPr txBox="1"/>
          <p:nvPr/>
        </p:nvSpPr>
        <p:spPr>
          <a:xfrm>
            <a:off x="737077" y="867328"/>
            <a:ext cx="7585966" cy="30008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LSTM</a:t>
            </a:r>
            <a:r>
              <a:rPr lang="zh-CN" altLang="en-US" b="1" dirty="0">
                <a:latin typeface="微软雅黑" panose="020B0503020204020204" pitchFamily="34" charset="-122"/>
                <a:ea typeface="微软雅黑" panose="020B0503020204020204" pitchFamily="34" charset="-122"/>
              </a:rPr>
              <a:t>总结</a:t>
            </a:r>
          </a:p>
        </p:txBody>
      </p:sp>
      <p:sp>
        <p:nvSpPr>
          <p:cNvPr id="6" name="矩形 5">
            <a:extLst>
              <a:ext uri="{FF2B5EF4-FFF2-40B4-BE49-F238E27FC236}">
                <a16:creationId xmlns:a16="http://schemas.microsoft.com/office/drawing/2014/main" id="{1E3B858A-23C3-4650-8BE3-CE7804A8C113}"/>
              </a:ext>
            </a:extLst>
          </p:cNvPr>
          <p:cNvSpPr/>
          <p:nvPr/>
        </p:nvSpPr>
        <p:spPr>
          <a:xfrm>
            <a:off x="737076" y="1287619"/>
            <a:ext cx="7838360" cy="700576"/>
          </a:xfrm>
          <a:prstGeom prst="rect">
            <a:avLst/>
          </a:prstGeom>
        </p:spPr>
        <p:txBody>
          <a:bodyPr wrap="square">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只是一个特殊的</a:t>
            </a:r>
            <a:r>
              <a:rPr lang="en-US" altLang="zh-CN" sz="1400" dirty="0">
                <a:latin typeface="微软雅黑" panose="020B0503020204020204" pitchFamily="34" charset="-122"/>
                <a:ea typeface="微软雅黑" panose="020B0503020204020204" pitchFamily="34" charset="-122"/>
              </a:rPr>
              <a:t>RNN</a:t>
            </a:r>
          </a:p>
          <a:p>
            <a:pPr>
              <a:lnSpc>
                <a:spcPct val="150000"/>
              </a:lnSpc>
            </a:pPr>
            <a:r>
              <a:rPr lang="zh-CN" altLang="en-US" sz="1400" dirty="0">
                <a:latin typeface="微软雅黑" panose="020B0503020204020204" pitchFamily="34" charset="-122"/>
                <a:ea typeface="微软雅黑" panose="020B0503020204020204" pitchFamily="34" charset="-122"/>
              </a:rPr>
              <a:t>通过设计特定的门，来优化</a:t>
            </a:r>
            <a:r>
              <a:rPr lang="en-US" altLang="zh-CN" sz="1400" dirty="0">
                <a:latin typeface="微软雅黑" panose="020B0503020204020204" pitchFamily="34" charset="-122"/>
                <a:ea typeface="微软雅黑" panose="020B0503020204020204" pitchFamily="34" charset="-122"/>
              </a:rPr>
              <a:t>RNN</a:t>
            </a:r>
            <a:r>
              <a:rPr lang="zh-CN" altLang="en-US" sz="1400" dirty="0">
                <a:latin typeface="微软雅黑" panose="020B0503020204020204" pitchFamily="34" charset="-122"/>
                <a:ea typeface="微软雅黑" panose="020B0503020204020204" pitchFamily="34" charset="-122"/>
              </a:rPr>
              <a:t>中梯度消失问题</a:t>
            </a:r>
          </a:p>
        </p:txBody>
      </p:sp>
    </p:spTree>
    <p:extLst>
      <p:ext uri="{BB962C8B-B14F-4D97-AF65-F5344CB8AC3E}">
        <p14:creationId xmlns:p14="http://schemas.microsoft.com/office/powerpoint/2010/main" val="2527264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a:extLst>
              <a:ext uri="{FF2B5EF4-FFF2-40B4-BE49-F238E27FC236}">
                <a16:creationId xmlns:a16="http://schemas.microsoft.com/office/drawing/2014/main" id="{A0FAA61C-83F7-4A3D-B01D-028BA00EBD72}"/>
              </a:ext>
            </a:extLst>
          </p:cNvPr>
          <p:cNvSpPr>
            <a:spLocks noGrp="1"/>
          </p:cNvSpPr>
          <p:nvPr>
            <p:ph type="sldNum" sz="quarter" idx="12"/>
          </p:nvPr>
        </p:nvSpPr>
        <p:spPr/>
        <p:txBody>
          <a:bodyPr/>
          <a:lstStyle/>
          <a:p>
            <a:r>
              <a:rPr lang="en-US" altLang="zh-CN" dirty="0"/>
              <a:t>		</a:t>
            </a:r>
            <a:fld id="{7B683D06-1B2D-4418-9191-09774B5762B3}" type="slidenum">
              <a:rPr lang="zh-CN" altLang="en-US" smtClean="0"/>
              <a:t>2</a:t>
            </a:fld>
            <a:r>
              <a:rPr lang="en-US" altLang="zh-CN" dirty="0"/>
              <a:t>/35</a:t>
            </a:r>
            <a:endParaRPr lang="zh-CN" altLang="en-US" dirty="0"/>
          </a:p>
        </p:txBody>
      </p:sp>
      <p:sp>
        <p:nvSpPr>
          <p:cNvPr id="4" name="文本框 3">
            <a:extLst>
              <a:ext uri="{FF2B5EF4-FFF2-40B4-BE49-F238E27FC236}">
                <a16:creationId xmlns:a16="http://schemas.microsoft.com/office/drawing/2014/main" id="{7BA58C54-1115-43A4-A168-E14D508FC486}"/>
              </a:ext>
            </a:extLst>
          </p:cNvPr>
          <p:cNvSpPr txBox="1"/>
          <p:nvPr/>
        </p:nvSpPr>
        <p:spPr>
          <a:xfrm>
            <a:off x="567329" y="393793"/>
            <a:ext cx="1615218"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目录</a:t>
            </a:r>
          </a:p>
        </p:txBody>
      </p:sp>
      <p:sp>
        <p:nvSpPr>
          <p:cNvPr id="6" name="文本框 5">
            <a:extLst>
              <a:ext uri="{FF2B5EF4-FFF2-40B4-BE49-F238E27FC236}">
                <a16:creationId xmlns:a16="http://schemas.microsoft.com/office/drawing/2014/main" id="{F27662E3-F697-4320-86BE-DB6A25F67078}"/>
              </a:ext>
            </a:extLst>
          </p:cNvPr>
          <p:cNvSpPr txBox="1"/>
          <p:nvPr/>
        </p:nvSpPr>
        <p:spPr>
          <a:xfrm>
            <a:off x="1274821" y="917013"/>
            <a:ext cx="3550972" cy="3624069"/>
          </a:xfrm>
          <a:prstGeom prst="rect">
            <a:avLst/>
          </a:prstGeom>
          <a:noFill/>
        </p:spPr>
        <p:txBody>
          <a:bodyPr wrap="none" rtlCol="0">
            <a:spAutoFit/>
          </a:bodyPr>
          <a:lstStyle/>
          <a:p>
            <a:pPr marL="285750" indent="-285750">
              <a:lnSpc>
                <a:spcPct val="150000"/>
              </a:lnSpc>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深度学习中文分词现状</a:t>
            </a:r>
            <a:endParaRPr lang="en-US" altLang="zh-CN" sz="24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存在的问题</a:t>
            </a:r>
            <a:endParaRPr lang="en-US" altLang="zh-CN" sz="24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中文分词通用模型</a:t>
            </a:r>
            <a:endParaRPr lang="en-US" altLang="zh-CN" sz="24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改进的模型</a:t>
            </a:r>
            <a:endParaRPr lang="en-US" altLang="zh-CN" sz="24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实验</a:t>
            </a:r>
            <a:endParaRPr lang="en-US" altLang="zh-CN" sz="24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总结</a:t>
            </a:r>
            <a:endParaRPr lang="en-US" altLang="zh-CN" sz="2400" dirty="0">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2203056841"/>
      </p:ext>
    </p:extLst>
  </p:cSld>
  <p:clrMapOvr>
    <a:masterClrMapping/>
  </p:clrMapOvr>
  <mc:AlternateContent xmlns:mc="http://schemas.openxmlformats.org/markup-compatibility/2006">
    <mc:Choice xmlns:p14="http://schemas.microsoft.com/office/powerpoint/2010/main" Requires="p14">
      <p:transition p14:dur="10" advTm="0"/>
    </mc:Choice>
    <mc:Fallback>
      <p:transition advTm="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45609" y="347044"/>
            <a:ext cx="216028" cy="216000"/>
            <a:chOff x="1827622" y="1343919"/>
            <a:chExt cx="2304000" cy="2304000"/>
          </a:xfrm>
        </p:grpSpPr>
        <p:sp>
          <p:nvSpPr>
            <p:cNvPr id="11" name="椭圆 10"/>
            <p:cNvSpPr/>
            <p:nvPr/>
          </p:nvSpPr>
          <p:spPr>
            <a:xfrm>
              <a:off x="1827622" y="1343919"/>
              <a:ext cx="2304000" cy="2304000"/>
            </a:xfrm>
            <a:prstGeom prst="ellipse">
              <a:avLst/>
            </a:prstGeom>
            <a:gradFill flip="none" rotWithShape="1">
              <a:gsLst>
                <a:gs pos="100000">
                  <a:schemeClr val="tx1">
                    <a:lumMod val="85000"/>
                    <a:lumOff val="15000"/>
                  </a:schemeClr>
                </a:gs>
                <a:gs pos="0">
                  <a:schemeClr val="tx1">
                    <a:lumMod val="65000"/>
                    <a:lumOff val="35000"/>
                  </a:schemeClr>
                </a:gs>
              </a:gsLst>
              <a:path path="circle">
                <a:fillToRect l="100000" b="100000"/>
              </a:path>
              <a:tileRect t="-100000" r="-100000"/>
            </a:grad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sp>
          <p:nvSpPr>
            <p:cNvPr id="12" name="椭圆 11"/>
            <p:cNvSpPr/>
            <p:nvPr/>
          </p:nvSpPr>
          <p:spPr>
            <a:xfrm>
              <a:off x="1877481" y="1393778"/>
              <a:ext cx="2204282" cy="2204282"/>
            </a:xfrm>
            <a:prstGeom prst="ellipse">
              <a:avLst/>
            </a:prstGeom>
            <a:gradFill flip="none" rotWithShape="1">
              <a:gsLst>
                <a:gs pos="0">
                  <a:srgbClr val="C00000"/>
                </a:gs>
                <a:gs pos="100000">
                  <a:srgbClr val="FF0000"/>
                </a:gs>
              </a:gsLst>
              <a:path path="circle">
                <a:fillToRect l="100000" b="100000"/>
              </a:path>
              <a:tileRect t="-100000" r="-100000"/>
            </a:gradFill>
            <a:ln w="12700">
              <a:gradFill>
                <a:gsLst>
                  <a:gs pos="100000">
                    <a:srgbClr val="C00000"/>
                  </a:gs>
                  <a:gs pos="0">
                    <a:srgbClr val="FF000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grpSp>
      <p:sp>
        <p:nvSpPr>
          <p:cNvPr id="13" name="TextBox 4"/>
          <p:cNvSpPr txBox="1"/>
          <p:nvPr/>
        </p:nvSpPr>
        <p:spPr>
          <a:xfrm>
            <a:off x="737076" y="235654"/>
            <a:ext cx="2908489" cy="438582"/>
          </a:xfrm>
          <a:prstGeom prst="rect">
            <a:avLst/>
          </a:prstGeom>
          <a:noFill/>
        </p:spPr>
        <p:txBody>
          <a:bodyPr wrap="none" lIns="68580" tIns="34290" rIns="68580" bIns="34290" rtlCol="0">
            <a:spAutoFit/>
          </a:bodyPr>
          <a:lstStyle/>
          <a:p>
            <a:r>
              <a:rPr lang="zh-CN" altLang="en-US" sz="2400" dirty="0">
                <a:solidFill>
                  <a:srgbClr val="C00000"/>
                </a:solidFill>
                <a:latin typeface="微软雅黑" pitchFamily="34" charset="-122"/>
                <a:ea typeface="微软雅黑" pitchFamily="34" charset="-122"/>
              </a:rPr>
              <a:t>中文分词的通用模型</a:t>
            </a:r>
          </a:p>
        </p:txBody>
      </p:sp>
      <p:cxnSp>
        <p:nvCxnSpPr>
          <p:cNvPr id="14" name="直接连接符 13"/>
          <p:cNvCxnSpPr>
            <a:cxnSpLocks/>
          </p:cNvCxnSpPr>
          <p:nvPr/>
        </p:nvCxnSpPr>
        <p:spPr>
          <a:xfrm flipV="1">
            <a:off x="491308" y="695345"/>
            <a:ext cx="8025265" cy="340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 name="Freeform 6"/>
          <p:cNvSpPr>
            <a:spLocks noEditPoints="1"/>
          </p:cNvSpPr>
          <p:nvPr/>
        </p:nvSpPr>
        <p:spPr bwMode="auto">
          <a:xfrm>
            <a:off x="8499997" y="376722"/>
            <a:ext cx="319470" cy="320636"/>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zh-CN" altLang="en-US" sz="1400">
              <a:solidFill>
                <a:prstClr val="black"/>
              </a:solidFill>
            </a:endParaRPr>
          </a:p>
        </p:txBody>
      </p:sp>
      <p:sp>
        <p:nvSpPr>
          <p:cNvPr id="3" name="灯片编号占位符 2">
            <a:extLst>
              <a:ext uri="{FF2B5EF4-FFF2-40B4-BE49-F238E27FC236}">
                <a16:creationId xmlns:a16="http://schemas.microsoft.com/office/drawing/2014/main" id="{6DFE0AA6-5A7D-46FB-A5E7-7967D67742A7}"/>
              </a:ext>
            </a:extLst>
          </p:cNvPr>
          <p:cNvSpPr>
            <a:spLocks noGrp="1"/>
          </p:cNvSpPr>
          <p:nvPr>
            <p:ph type="sldNum" sz="quarter" idx="12"/>
          </p:nvPr>
        </p:nvSpPr>
        <p:spPr/>
        <p:txBody>
          <a:bodyPr/>
          <a:lstStyle/>
          <a:p>
            <a:r>
              <a:rPr lang="en-US" altLang="zh-CN" dirty="0"/>
              <a:t>		</a:t>
            </a:r>
            <a:fld id="{7B683D06-1B2D-4418-9191-09774B5762B3}" type="slidenum">
              <a:rPr lang="zh-CN" altLang="en-US" smtClean="0"/>
              <a:t>20</a:t>
            </a:fld>
            <a:r>
              <a:rPr lang="en-US" altLang="zh-CN" dirty="0"/>
              <a:t>/35</a:t>
            </a:r>
            <a:endParaRPr lang="zh-CN" altLang="en-US" dirty="0"/>
          </a:p>
        </p:txBody>
      </p:sp>
      <p:sp>
        <p:nvSpPr>
          <p:cNvPr id="2" name="文本框 1">
            <a:extLst>
              <a:ext uri="{FF2B5EF4-FFF2-40B4-BE49-F238E27FC236}">
                <a16:creationId xmlns:a16="http://schemas.microsoft.com/office/drawing/2014/main" id="{7B9B73D1-8B10-4CF8-A5A0-4C4503E2C754}"/>
              </a:ext>
            </a:extLst>
          </p:cNvPr>
          <p:cNvSpPr txBox="1"/>
          <p:nvPr/>
        </p:nvSpPr>
        <p:spPr>
          <a:xfrm>
            <a:off x="445609" y="793791"/>
            <a:ext cx="7585966" cy="338554"/>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双向</a:t>
            </a:r>
            <a:r>
              <a:rPr lang="en-US" altLang="zh-CN" sz="1600" b="1" dirty="0">
                <a:latin typeface="微软雅黑" panose="020B0503020204020204" pitchFamily="34" charset="-122"/>
                <a:ea typeface="微软雅黑" panose="020B0503020204020204" pitchFamily="34" charset="-122"/>
              </a:rPr>
              <a:t>LSTM</a:t>
            </a:r>
            <a:r>
              <a:rPr lang="zh-CN" altLang="en-US" sz="1600" b="1" dirty="0">
                <a:latin typeface="微软雅黑" panose="020B0503020204020204" pitchFamily="34" charset="-122"/>
                <a:ea typeface="微软雅黑" panose="020B0503020204020204" pitchFamily="34" charset="-122"/>
              </a:rPr>
              <a:t>实现</a:t>
            </a:r>
          </a:p>
        </p:txBody>
      </p:sp>
      <p:pic>
        <p:nvPicPr>
          <p:cNvPr id="5" name="图片 4">
            <a:extLst>
              <a:ext uri="{FF2B5EF4-FFF2-40B4-BE49-F238E27FC236}">
                <a16:creationId xmlns:a16="http://schemas.microsoft.com/office/drawing/2014/main" id="{D0962DEC-92BC-4A58-A699-AC1132297C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47" y="1258547"/>
            <a:ext cx="4668314" cy="3343039"/>
          </a:xfrm>
          <a:prstGeom prst="rect">
            <a:avLst/>
          </a:prstGeom>
        </p:spPr>
      </p:pic>
      <p:sp>
        <p:nvSpPr>
          <p:cNvPr id="7" name="矩形 6">
            <a:extLst>
              <a:ext uri="{FF2B5EF4-FFF2-40B4-BE49-F238E27FC236}">
                <a16:creationId xmlns:a16="http://schemas.microsoft.com/office/drawing/2014/main" id="{0E9497D5-E05A-409B-B7BA-0917F81FB8FB}"/>
              </a:ext>
            </a:extLst>
          </p:cNvPr>
          <p:cNvSpPr/>
          <p:nvPr/>
        </p:nvSpPr>
        <p:spPr>
          <a:xfrm>
            <a:off x="4928583" y="708693"/>
            <a:ext cx="4038044" cy="4196020"/>
          </a:xfrm>
          <a:prstGeom prst="rect">
            <a:avLst/>
          </a:prstGeom>
        </p:spPr>
        <p:txBody>
          <a:bodyPr wrap="square">
            <a:spAutoFit/>
          </a:bodyPr>
          <a:lstStyle/>
          <a:p>
            <a:pPr>
              <a:lnSpc>
                <a:spcPts val="2000"/>
              </a:lnSpc>
            </a:pPr>
            <a:r>
              <a:rPr lang="zh-CN" altLang="en-US" sz="1300" dirty="0">
                <a:latin typeface="微软雅黑" panose="020B0503020204020204" pitchFamily="34" charset="-122"/>
                <a:ea typeface="微软雅黑" panose="020B0503020204020204" pitchFamily="34" charset="-122"/>
              </a:rPr>
              <a:t>假设一个样本（句子）有</a:t>
            </a:r>
            <a:r>
              <a:rPr lang="en-US" altLang="zh-CN" sz="1300" dirty="0">
                <a:latin typeface="微软雅黑" panose="020B0503020204020204" pitchFamily="34" charset="-122"/>
                <a:ea typeface="微软雅黑" panose="020B0503020204020204" pitchFamily="34" charset="-122"/>
              </a:rPr>
              <a:t>4</a:t>
            </a:r>
            <a:r>
              <a:rPr lang="zh-CN" altLang="en-US" sz="1300" dirty="0">
                <a:latin typeface="微软雅黑" panose="020B0503020204020204" pitchFamily="34" charset="-122"/>
                <a:ea typeface="微软雅黑" panose="020B0503020204020204" pitchFamily="34" charset="-122"/>
              </a:rPr>
              <a:t>个 </a:t>
            </a:r>
            <a:r>
              <a:rPr lang="en-US" altLang="zh-CN" sz="1300" dirty="0">
                <a:latin typeface="微软雅黑" panose="020B0503020204020204" pitchFamily="34" charset="-122"/>
                <a:ea typeface="微软雅黑" panose="020B0503020204020204" pitchFamily="34" charset="-122"/>
              </a:rPr>
              <a:t>timestep </a:t>
            </a:r>
            <a:r>
              <a:rPr lang="zh-CN" altLang="en-US" sz="1300" dirty="0">
                <a:latin typeface="微软雅黑" panose="020B0503020204020204" pitchFamily="34" charset="-122"/>
                <a:ea typeface="微软雅黑" panose="020B0503020204020204" pitchFamily="34" charset="-122"/>
              </a:rPr>
              <a:t>（字）的输入                     现在有两个相互分离的 </a:t>
            </a:r>
            <a:r>
              <a:rPr lang="en-US" altLang="zh-CN" sz="1300" dirty="0" err="1">
                <a:latin typeface="微软雅黑" panose="020B0503020204020204" pitchFamily="34" charset="-122"/>
                <a:ea typeface="微软雅黑" panose="020B0503020204020204" pitchFamily="34" charset="-122"/>
              </a:rPr>
              <a:t>LSTMCell</a:t>
            </a:r>
            <a:r>
              <a:rPr lang="zh-CN" altLang="en-US" sz="1300" dirty="0">
                <a:latin typeface="微软雅黑" panose="020B0503020204020204" pitchFamily="34" charset="-122"/>
                <a:ea typeface="微软雅黑" panose="020B0503020204020204" pitchFamily="34" charset="-122"/>
              </a:rPr>
              <a:t>：</a:t>
            </a:r>
          </a:p>
          <a:p>
            <a:pPr>
              <a:lnSpc>
                <a:spcPts val="2000"/>
              </a:lnSpc>
            </a:pPr>
            <a:endParaRPr lang="zh-CN" altLang="en-US" sz="1300" dirty="0">
              <a:latin typeface="微软雅黑" panose="020B0503020204020204" pitchFamily="34" charset="-122"/>
              <a:ea typeface="微软雅黑" panose="020B0503020204020204" pitchFamily="34" charset="-122"/>
            </a:endParaRPr>
          </a:p>
          <a:p>
            <a:pPr>
              <a:lnSpc>
                <a:spcPts val="2000"/>
              </a:lnSpc>
            </a:pPr>
            <a:r>
              <a:rPr lang="zh-CN" altLang="en-US" sz="1300" dirty="0">
                <a:latin typeface="微软雅黑" panose="020B0503020204020204" pitchFamily="34" charset="-122"/>
                <a:ea typeface="微软雅黑" panose="020B0503020204020204" pitchFamily="34" charset="-122"/>
              </a:rPr>
              <a:t>对于前向 </a:t>
            </a:r>
            <a:r>
              <a:rPr lang="en-US" altLang="zh-CN" sz="1300" dirty="0" err="1">
                <a:latin typeface="微软雅黑" panose="020B0503020204020204" pitchFamily="34" charset="-122"/>
                <a:ea typeface="微软雅黑" panose="020B0503020204020204" pitchFamily="34" charset="-122"/>
              </a:rPr>
              <a:t>fw_cell</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，样本按照                    的顺序输入 </a:t>
            </a:r>
            <a:r>
              <a:rPr lang="en-US" altLang="zh-CN" sz="1300" dirty="0">
                <a:latin typeface="微软雅黑" panose="020B0503020204020204" pitchFamily="34" charset="-122"/>
                <a:ea typeface="微软雅黑" panose="020B0503020204020204" pitchFamily="34" charset="-122"/>
              </a:rPr>
              <a:t>cell </a:t>
            </a:r>
            <a:r>
              <a:rPr lang="zh-CN" altLang="en-US" sz="1300" dirty="0">
                <a:latin typeface="微软雅黑" panose="020B0503020204020204" pitchFamily="34" charset="-122"/>
                <a:ea typeface="微软雅黑" panose="020B0503020204020204" pitchFamily="34" charset="-122"/>
              </a:rPr>
              <a:t>中，得到第一组状态输出</a:t>
            </a:r>
            <a:endParaRPr lang="en-US" altLang="zh-CN" sz="1300" dirty="0">
              <a:latin typeface="微软雅黑" panose="020B0503020204020204" pitchFamily="34" charset="-122"/>
              <a:ea typeface="微软雅黑" panose="020B0503020204020204" pitchFamily="34" charset="-122"/>
            </a:endParaRPr>
          </a:p>
          <a:p>
            <a:pPr>
              <a:lnSpc>
                <a:spcPts val="2000"/>
              </a:lnSpc>
            </a:pPr>
            <a:endParaRPr lang="en-US" altLang="zh-CN" sz="1300" dirty="0">
              <a:latin typeface="微软雅黑" panose="020B0503020204020204" pitchFamily="34" charset="-122"/>
              <a:ea typeface="微软雅黑" panose="020B0503020204020204" pitchFamily="34" charset="-122"/>
            </a:endParaRPr>
          </a:p>
          <a:p>
            <a:pPr>
              <a:lnSpc>
                <a:spcPts val="2000"/>
              </a:lnSpc>
            </a:pPr>
            <a:r>
              <a:rPr lang="zh-CN" altLang="en-US" sz="1300" dirty="0">
                <a:latin typeface="微软雅黑" panose="020B0503020204020204" pitchFamily="34" charset="-122"/>
                <a:ea typeface="微软雅黑" panose="020B0503020204020204" pitchFamily="34" charset="-122"/>
              </a:rPr>
              <a:t>对于反向 </a:t>
            </a:r>
            <a:r>
              <a:rPr lang="en-US" altLang="zh-CN" sz="1300" dirty="0" err="1">
                <a:latin typeface="微软雅黑" panose="020B0503020204020204" pitchFamily="34" charset="-122"/>
                <a:ea typeface="微软雅黑" panose="020B0503020204020204" pitchFamily="34" charset="-122"/>
              </a:rPr>
              <a:t>bw_cell</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，样本按照                   的反序输入 </a:t>
            </a:r>
            <a:r>
              <a:rPr lang="en-US" altLang="zh-CN" sz="1300" dirty="0">
                <a:latin typeface="微软雅黑" panose="020B0503020204020204" pitchFamily="34" charset="-122"/>
                <a:ea typeface="微软雅黑" panose="020B0503020204020204" pitchFamily="34" charset="-122"/>
              </a:rPr>
              <a:t>cell </a:t>
            </a:r>
            <a:r>
              <a:rPr lang="zh-CN" altLang="en-US" sz="1300" dirty="0">
                <a:latin typeface="微软雅黑" panose="020B0503020204020204" pitchFamily="34" charset="-122"/>
                <a:ea typeface="微软雅黑" panose="020B0503020204020204" pitchFamily="34" charset="-122"/>
              </a:rPr>
              <a:t>中，得到第二组状态输出</a:t>
            </a:r>
            <a:endParaRPr lang="en-US" altLang="zh-CN" sz="1300" dirty="0">
              <a:latin typeface="微软雅黑" panose="020B0503020204020204" pitchFamily="34" charset="-122"/>
              <a:ea typeface="微软雅黑" panose="020B0503020204020204" pitchFamily="34" charset="-122"/>
            </a:endParaRPr>
          </a:p>
          <a:p>
            <a:pPr>
              <a:lnSpc>
                <a:spcPts val="2000"/>
              </a:lnSpc>
            </a:pPr>
            <a:endParaRPr lang="en-US" altLang="zh-CN" sz="1300" dirty="0">
              <a:latin typeface="微软雅黑" panose="020B0503020204020204" pitchFamily="34" charset="-122"/>
              <a:ea typeface="微软雅黑" panose="020B0503020204020204" pitchFamily="34" charset="-122"/>
            </a:endParaRPr>
          </a:p>
          <a:p>
            <a:pPr>
              <a:lnSpc>
                <a:spcPts val="2000"/>
              </a:lnSpc>
            </a:pPr>
            <a:r>
              <a:rPr lang="zh-CN" altLang="en-US" sz="1300" dirty="0">
                <a:latin typeface="微软雅黑" panose="020B0503020204020204" pitchFamily="34" charset="-122"/>
                <a:ea typeface="微软雅黑" panose="020B0503020204020204" pitchFamily="34" charset="-122"/>
              </a:rPr>
              <a:t>得到的两组状态输出的每个元素是一个长度为 </a:t>
            </a:r>
            <a:r>
              <a:rPr lang="en-US" altLang="zh-CN" sz="1300" dirty="0" err="1">
                <a:latin typeface="微软雅黑" panose="020B0503020204020204" pitchFamily="34" charset="-122"/>
                <a:ea typeface="微软雅黑" panose="020B0503020204020204" pitchFamily="34" charset="-122"/>
              </a:rPr>
              <a:t>hidden_size</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的向量（一般情况下，</a:t>
            </a:r>
            <a:r>
              <a:rPr lang="en-US" altLang="zh-CN" sz="1300" dirty="0">
                <a:latin typeface="微软雅黑" panose="020B0503020204020204" pitchFamily="34" charset="-122"/>
                <a:ea typeface="微软雅黑" panose="020B0503020204020204" pitchFamily="34" charset="-122"/>
              </a:rPr>
              <a:t>h1</a:t>
            </a:r>
            <a:r>
              <a:rPr lang="zh-CN" altLang="en-US" sz="1300" dirty="0">
                <a:latin typeface="微软雅黑" panose="020B0503020204020204" pitchFamily="34" charset="-122"/>
                <a:ea typeface="微软雅黑" panose="020B0503020204020204" pitchFamily="34" charset="-122"/>
              </a:rPr>
              <a:t>和</a:t>
            </a:r>
            <a:r>
              <a:rPr lang="en-US" altLang="zh-CN" sz="1300" dirty="0">
                <a:latin typeface="微软雅黑" panose="020B0503020204020204" pitchFamily="34" charset="-122"/>
                <a:ea typeface="微软雅黑" panose="020B0503020204020204" pitchFamily="34" charset="-122"/>
              </a:rPr>
              <a:t>h1</a:t>
            </a:r>
            <a:r>
              <a:rPr lang="zh-CN" altLang="en-US" sz="1300" dirty="0">
                <a:latin typeface="微软雅黑" panose="020B0503020204020204" pitchFamily="34" charset="-122"/>
                <a:ea typeface="微软雅黑" panose="020B0503020204020204" pitchFamily="34" charset="-122"/>
              </a:rPr>
              <a:t>长度相等）。现在按照下面的形式把两组状态变量拼起来</a:t>
            </a:r>
            <a:endParaRPr lang="en-US" altLang="zh-CN" sz="1300" dirty="0">
              <a:latin typeface="微软雅黑" panose="020B0503020204020204" pitchFamily="34" charset="-122"/>
              <a:ea typeface="微软雅黑" panose="020B0503020204020204" pitchFamily="34" charset="-122"/>
            </a:endParaRPr>
          </a:p>
          <a:p>
            <a:pPr>
              <a:lnSpc>
                <a:spcPts val="2000"/>
              </a:lnSpc>
            </a:pPr>
            <a:endParaRPr lang="zh-CN" altLang="en-US" sz="1300" dirty="0">
              <a:latin typeface="微软雅黑" panose="020B0503020204020204" pitchFamily="34" charset="-122"/>
              <a:ea typeface="微软雅黑" panose="020B0503020204020204" pitchFamily="34" charset="-122"/>
            </a:endParaRPr>
          </a:p>
          <a:p>
            <a:pPr>
              <a:lnSpc>
                <a:spcPts val="2000"/>
              </a:lnSpc>
            </a:pPr>
            <a:r>
              <a:rPr lang="zh-CN" altLang="en-US" sz="1300" dirty="0">
                <a:latin typeface="微软雅黑" panose="020B0503020204020204" pitchFamily="34" charset="-122"/>
                <a:ea typeface="微软雅黑" panose="020B0503020204020204" pitchFamily="34" charset="-122"/>
              </a:rPr>
              <a:t>最后对于每个 </a:t>
            </a:r>
            <a:r>
              <a:rPr lang="en-US" altLang="zh-CN" sz="1300" dirty="0">
                <a:latin typeface="微软雅黑" panose="020B0503020204020204" pitchFamily="34" charset="-122"/>
                <a:ea typeface="微软雅黑" panose="020B0503020204020204" pitchFamily="34" charset="-122"/>
              </a:rPr>
              <a:t>timestep </a:t>
            </a:r>
            <a:r>
              <a:rPr lang="zh-CN" altLang="en-US" sz="1300" dirty="0">
                <a:latin typeface="微软雅黑" panose="020B0503020204020204" pitchFamily="34" charset="-122"/>
                <a:ea typeface="微软雅黑" panose="020B0503020204020204" pitchFamily="34" charset="-122"/>
              </a:rPr>
              <a:t>的输入    </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都得到一个长度为 </a:t>
            </a:r>
            <a:r>
              <a:rPr lang="en-US" altLang="zh-CN" sz="1300" dirty="0">
                <a:latin typeface="微软雅黑" panose="020B0503020204020204" pitchFamily="34" charset="-122"/>
                <a:ea typeface="微软雅黑" panose="020B0503020204020204" pitchFamily="34" charset="-122"/>
              </a:rPr>
              <a:t>                         </a:t>
            </a:r>
            <a:r>
              <a:rPr lang="zh-CN" altLang="en-US" sz="1300" dirty="0">
                <a:latin typeface="微软雅黑" panose="020B0503020204020204" pitchFamily="34" charset="-122"/>
                <a:ea typeface="微软雅黑" panose="020B0503020204020204" pitchFamily="34" charset="-122"/>
              </a:rPr>
              <a:t>的状态输出                    。   然后呢，后面处理方式和单向 </a:t>
            </a:r>
            <a:r>
              <a:rPr lang="en-US" altLang="zh-CN" sz="1300" dirty="0">
                <a:latin typeface="微软雅黑" panose="020B0503020204020204" pitchFamily="34" charset="-122"/>
                <a:ea typeface="微软雅黑" panose="020B0503020204020204" pitchFamily="34" charset="-122"/>
              </a:rPr>
              <a:t>LSTM </a:t>
            </a:r>
            <a:r>
              <a:rPr lang="zh-CN" altLang="en-US" sz="1300" dirty="0">
                <a:latin typeface="微软雅黑" panose="020B0503020204020204" pitchFamily="34" charset="-122"/>
                <a:ea typeface="微软雅黑" panose="020B0503020204020204" pitchFamily="34" charset="-122"/>
              </a:rPr>
              <a:t>一样。</a:t>
            </a:r>
          </a:p>
        </p:txBody>
      </p:sp>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9A9ACF59-C3EF-4FC4-A595-8AEB79F19568}"/>
                  </a:ext>
                </a:extLst>
              </p:cNvPr>
              <p:cNvSpPr/>
              <p:nvPr/>
            </p:nvSpPr>
            <p:spPr>
              <a:xfrm>
                <a:off x="5166354" y="958465"/>
                <a:ext cx="1093953" cy="30008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zh-CN" altLang="en-US">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3</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4</m:t>
                          </m:r>
                        </m:sub>
                      </m:sSub>
                    </m:oMath>
                  </m:oMathPara>
                </a14:m>
                <a:endParaRPr lang="zh-CN" altLang="en-US" dirty="0"/>
              </a:p>
            </p:txBody>
          </p:sp>
        </mc:Choice>
        <mc:Fallback>
          <p:sp>
            <p:nvSpPr>
              <p:cNvPr id="4" name="矩形 3">
                <a:extLst>
                  <a:ext uri="{FF2B5EF4-FFF2-40B4-BE49-F238E27FC236}">
                    <a16:creationId xmlns:a16="http://schemas.microsoft.com/office/drawing/2014/main" id="{9A9ACF59-C3EF-4FC4-A595-8AEB79F19568}"/>
                  </a:ext>
                </a:extLst>
              </p:cNvPr>
              <p:cNvSpPr>
                <a:spLocks noRot="1" noChangeAspect="1" noMove="1" noResize="1" noEditPoints="1" noAdjustHandles="1" noChangeArrowheads="1" noChangeShapeType="1" noTextEdit="1"/>
              </p:cNvSpPr>
              <p:nvPr/>
            </p:nvSpPr>
            <p:spPr>
              <a:xfrm>
                <a:off x="5166354" y="958465"/>
                <a:ext cx="1093953" cy="30008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矩形 15">
                <a:extLst>
                  <a:ext uri="{FF2B5EF4-FFF2-40B4-BE49-F238E27FC236}">
                    <a16:creationId xmlns:a16="http://schemas.microsoft.com/office/drawing/2014/main" id="{B80D8EE1-E685-48B6-AD40-7AD8ACFDE342}"/>
                  </a:ext>
                </a:extLst>
              </p:cNvPr>
              <p:cNvSpPr/>
              <p:nvPr/>
            </p:nvSpPr>
            <p:spPr>
              <a:xfrm>
                <a:off x="7080810" y="1450968"/>
                <a:ext cx="1093953" cy="30008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zh-CN" altLang="en-US">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3</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4</m:t>
                          </m:r>
                        </m:sub>
                      </m:sSub>
                    </m:oMath>
                  </m:oMathPara>
                </a14:m>
                <a:endParaRPr lang="zh-CN" altLang="en-US" dirty="0"/>
              </a:p>
            </p:txBody>
          </p:sp>
        </mc:Choice>
        <mc:Fallback>
          <p:sp>
            <p:nvSpPr>
              <p:cNvPr id="16" name="矩形 15">
                <a:extLst>
                  <a:ext uri="{FF2B5EF4-FFF2-40B4-BE49-F238E27FC236}">
                    <a16:creationId xmlns:a16="http://schemas.microsoft.com/office/drawing/2014/main" id="{B80D8EE1-E685-48B6-AD40-7AD8ACFDE342}"/>
                  </a:ext>
                </a:extLst>
              </p:cNvPr>
              <p:cNvSpPr>
                <a:spLocks noRot="1" noChangeAspect="1" noMove="1" noResize="1" noEditPoints="1" noAdjustHandles="1" noChangeArrowheads="1" noChangeShapeType="1" noTextEdit="1"/>
              </p:cNvSpPr>
              <p:nvPr/>
            </p:nvSpPr>
            <p:spPr>
              <a:xfrm>
                <a:off x="7080810" y="1450968"/>
                <a:ext cx="1093953" cy="30008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a:extLst>
                  <a:ext uri="{FF2B5EF4-FFF2-40B4-BE49-F238E27FC236}">
                    <a16:creationId xmlns:a16="http://schemas.microsoft.com/office/drawing/2014/main" id="{980C6FBE-07EC-4478-9F60-55FA15B67F29}"/>
                  </a:ext>
                </a:extLst>
              </p:cNvPr>
              <p:cNvSpPr/>
              <p:nvPr/>
            </p:nvSpPr>
            <p:spPr>
              <a:xfrm>
                <a:off x="7278354" y="1755342"/>
                <a:ext cx="1292341" cy="30008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zh-CN" altLang="en-US">
                              <a:latin typeface="Cambria Math" panose="02040503050406030204" pitchFamily="18" charset="0"/>
                            </a:rPr>
                          </m:ctrlPr>
                        </m:dPr>
                        <m:e>
                          <m:sSub>
                            <m:sSubPr>
                              <m:ctrlPr>
                                <a:rPr lang="zh-CN" altLang="en-US">
                                  <a:latin typeface="Cambria Math" panose="02040503050406030204" pitchFamily="18" charset="0"/>
                                </a:rPr>
                              </m:ctrlPr>
                            </m:sSubPr>
                            <m:e>
                              <m:r>
                                <a:rPr lang="zh-CN" altLang="en-US" i="1">
                                  <a:latin typeface="Cambria Math" panose="02040503050406030204" pitchFamily="18" charset="0"/>
                                </a:rPr>
                                <m:t>h</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h</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h</m:t>
                              </m:r>
                            </m:e>
                            <m:sub>
                              <m:r>
                                <a:rPr lang="zh-CN" altLang="en-US" i="0">
                                  <a:latin typeface="Cambria Math" panose="02040503050406030204" pitchFamily="18" charset="0"/>
                                </a:rPr>
                                <m:t>3</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h</m:t>
                              </m:r>
                            </m:e>
                            <m:sub>
                              <m:r>
                                <a:rPr lang="zh-CN" altLang="en-US" i="0">
                                  <a:latin typeface="Cambria Math" panose="02040503050406030204" pitchFamily="18" charset="0"/>
                                </a:rPr>
                                <m:t>4</m:t>
                              </m:r>
                            </m:sub>
                          </m:sSub>
                        </m:e>
                      </m:d>
                      <m:r>
                        <m:rPr>
                          <m:nor/>
                        </m:rPr>
                        <a:rPr lang="zh-CN" altLang="en-US" i="1">
                          <a:latin typeface="Cambria Math" panose="02040503050406030204" pitchFamily="18" charset="0"/>
                        </a:rPr>
                        <m:t> </m:t>
                      </m:r>
                    </m:oMath>
                  </m:oMathPara>
                </a14:m>
                <a:endParaRPr lang="zh-CN" altLang="en-US" dirty="0"/>
              </a:p>
            </p:txBody>
          </p:sp>
        </mc:Choice>
        <mc:Fallback>
          <p:sp>
            <p:nvSpPr>
              <p:cNvPr id="6" name="矩形 5">
                <a:extLst>
                  <a:ext uri="{FF2B5EF4-FFF2-40B4-BE49-F238E27FC236}">
                    <a16:creationId xmlns:a16="http://schemas.microsoft.com/office/drawing/2014/main" id="{980C6FBE-07EC-4478-9F60-55FA15B67F29}"/>
                  </a:ext>
                </a:extLst>
              </p:cNvPr>
              <p:cNvSpPr>
                <a:spLocks noRot="1" noChangeAspect="1" noMove="1" noResize="1" noEditPoints="1" noAdjustHandles="1" noChangeArrowheads="1" noChangeShapeType="1" noTextEdit="1"/>
              </p:cNvSpPr>
              <p:nvPr/>
            </p:nvSpPr>
            <p:spPr>
              <a:xfrm>
                <a:off x="7278354" y="1755342"/>
                <a:ext cx="1292341" cy="30008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矩形 16">
                <a:extLst>
                  <a:ext uri="{FF2B5EF4-FFF2-40B4-BE49-F238E27FC236}">
                    <a16:creationId xmlns:a16="http://schemas.microsoft.com/office/drawing/2014/main" id="{2D829447-C5F5-434D-99DB-AB1704DD708B}"/>
                  </a:ext>
                </a:extLst>
              </p:cNvPr>
              <p:cNvSpPr/>
              <p:nvPr/>
            </p:nvSpPr>
            <p:spPr>
              <a:xfrm>
                <a:off x="7134204" y="2228433"/>
                <a:ext cx="1093953" cy="30008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zh-CN" altLang="en-US">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4</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3</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sub>
                      </m:sSub>
                    </m:oMath>
                  </m:oMathPara>
                </a14:m>
                <a:endParaRPr lang="zh-CN" altLang="en-US" dirty="0"/>
              </a:p>
            </p:txBody>
          </p:sp>
        </mc:Choice>
        <mc:Fallback>
          <p:sp>
            <p:nvSpPr>
              <p:cNvPr id="17" name="矩形 16">
                <a:extLst>
                  <a:ext uri="{FF2B5EF4-FFF2-40B4-BE49-F238E27FC236}">
                    <a16:creationId xmlns:a16="http://schemas.microsoft.com/office/drawing/2014/main" id="{2D829447-C5F5-434D-99DB-AB1704DD708B}"/>
                  </a:ext>
                </a:extLst>
              </p:cNvPr>
              <p:cNvSpPr>
                <a:spLocks noRot="1" noChangeAspect="1" noMove="1" noResize="1" noEditPoints="1" noAdjustHandles="1" noChangeArrowheads="1" noChangeShapeType="1" noTextEdit="1"/>
              </p:cNvSpPr>
              <p:nvPr/>
            </p:nvSpPr>
            <p:spPr>
              <a:xfrm>
                <a:off x="7134204" y="2228433"/>
                <a:ext cx="1093953" cy="30008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矩形 17">
                <a:extLst>
                  <a:ext uri="{FF2B5EF4-FFF2-40B4-BE49-F238E27FC236}">
                    <a16:creationId xmlns:a16="http://schemas.microsoft.com/office/drawing/2014/main" id="{F3918680-5CA2-46E4-910A-74DCCF878D1D}"/>
                  </a:ext>
                </a:extLst>
              </p:cNvPr>
              <p:cNvSpPr/>
              <p:nvPr/>
            </p:nvSpPr>
            <p:spPr>
              <a:xfrm>
                <a:off x="7316826" y="2507564"/>
                <a:ext cx="1253869" cy="30008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zh-CN" altLang="en-US">
                              <a:latin typeface="Cambria Math" panose="02040503050406030204" pitchFamily="18" charset="0"/>
                            </a:rPr>
                          </m:ctrlPr>
                        </m:dPr>
                        <m:e>
                          <m:sSub>
                            <m:sSubPr>
                              <m:ctrlPr>
                                <a:rPr lang="zh-CN" altLang="en-US">
                                  <a:latin typeface="Cambria Math" panose="02040503050406030204" pitchFamily="18" charset="0"/>
                                </a:rPr>
                              </m:ctrlPr>
                            </m:sSubPr>
                            <m:e>
                              <m:r>
                                <a:rPr lang="zh-CN" altLang="en-US" i="1">
                                  <a:latin typeface="Cambria Math" panose="02040503050406030204" pitchFamily="18" charset="0"/>
                                </a:rPr>
                                <m:t>h</m:t>
                              </m:r>
                            </m:e>
                            <m:sub>
                              <m:r>
                                <a:rPr lang="zh-CN" altLang="en-US" i="0">
                                  <a:latin typeface="Cambria Math" panose="02040503050406030204" pitchFamily="18" charset="0"/>
                                </a:rPr>
                                <m:t>4</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h</m:t>
                              </m:r>
                            </m:e>
                            <m:sub>
                              <m:r>
                                <a:rPr lang="zh-CN" altLang="en-US" i="0">
                                  <a:latin typeface="Cambria Math" panose="02040503050406030204" pitchFamily="18" charset="0"/>
                                </a:rPr>
                                <m:t>3</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h</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h</m:t>
                              </m:r>
                            </m:e>
                            <m:sub>
                              <m:r>
                                <a:rPr lang="zh-CN" altLang="en-US" i="0">
                                  <a:latin typeface="Cambria Math" panose="02040503050406030204" pitchFamily="18" charset="0"/>
                                </a:rPr>
                                <m:t>1</m:t>
                              </m:r>
                            </m:sub>
                          </m:sSub>
                        </m:e>
                      </m:d>
                    </m:oMath>
                  </m:oMathPara>
                </a14:m>
                <a:endParaRPr lang="zh-CN" altLang="en-US" dirty="0"/>
              </a:p>
            </p:txBody>
          </p:sp>
        </mc:Choice>
        <mc:Fallback>
          <p:sp>
            <p:nvSpPr>
              <p:cNvPr id="18" name="矩形 17">
                <a:extLst>
                  <a:ext uri="{FF2B5EF4-FFF2-40B4-BE49-F238E27FC236}">
                    <a16:creationId xmlns:a16="http://schemas.microsoft.com/office/drawing/2014/main" id="{F3918680-5CA2-46E4-910A-74DCCF878D1D}"/>
                  </a:ext>
                </a:extLst>
              </p:cNvPr>
              <p:cNvSpPr>
                <a:spLocks noRot="1" noChangeAspect="1" noMove="1" noResize="1" noEditPoints="1" noAdjustHandles="1" noChangeArrowheads="1" noChangeShapeType="1" noTextEdit="1"/>
              </p:cNvSpPr>
              <p:nvPr/>
            </p:nvSpPr>
            <p:spPr>
              <a:xfrm>
                <a:off x="7316826" y="2507564"/>
                <a:ext cx="1253869" cy="30008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矩形 18">
                <a:extLst>
                  <a:ext uri="{FF2B5EF4-FFF2-40B4-BE49-F238E27FC236}">
                    <a16:creationId xmlns:a16="http://schemas.microsoft.com/office/drawing/2014/main" id="{67A58893-A911-408B-B397-BBCACD2BD808}"/>
                  </a:ext>
                </a:extLst>
              </p:cNvPr>
              <p:cNvSpPr/>
              <p:nvPr/>
            </p:nvSpPr>
            <p:spPr>
              <a:xfrm>
                <a:off x="4909679" y="3761682"/>
                <a:ext cx="2501390" cy="30008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zh-CN" altLang="en-US">
                              <a:latin typeface="Cambria Math" panose="02040503050406030204" pitchFamily="18" charset="0"/>
                            </a:rPr>
                          </m:ctrlPr>
                        </m:dPr>
                        <m:e>
                          <m:d>
                            <m:dPr>
                              <m:begChr m:val="["/>
                              <m:endChr m:val="]"/>
                              <m:ctrlPr>
                                <a:rPr lang="zh-CN" altLang="en-US">
                                  <a:latin typeface="Cambria Math" panose="02040503050406030204" pitchFamily="18" charset="0"/>
                                </a:rPr>
                              </m:ctrlPr>
                            </m:dPr>
                            <m:e>
                              <m:sSub>
                                <m:sSubPr>
                                  <m:ctrlPr>
                                    <a:rPr lang="zh-CN" altLang="en-US">
                                      <a:latin typeface="Cambria Math" panose="02040503050406030204" pitchFamily="18" charset="0"/>
                                    </a:rPr>
                                  </m:ctrlPr>
                                </m:sSubPr>
                                <m:e>
                                  <m:r>
                                    <a:rPr lang="zh-CN" altLang="en-US" i="1">
                                      <a:latin typeface="Cambria Math" panose="02040503050406030204" pitchFamily="18" charset="0"/>
                                    </a:rPr>
                                    <m:t>h</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h</m:t>
                                  </m:r>
                                </m:e>
                                <m:sub>
                                  <m:r>
                                    <a:rPr lang="zh-CN" altLang="en-US" i="0">
                                      <a:latin typeface="Cambria Math" panose="02040503050406030204" pitchFamily="18" charset="0"/>
                                    </a:rPr>
                                    <m:t>1</m:t>
                                  </m:r>
                                </m:sub>
                              </m:sSub>
                            </m:e>
                          </m:d>
                          <m:r>
                            <a:rPr lang="zh-CN" altLang="en-US" i="0">
                              <a:latin typeface="Cambria Math" panose="02040503050406030204" pitchFamily="18" charset="0"/>
                            </a:rPr>
                            <m:t>,</m:t>
                          </m:r>
                          <m:r>
                            <m:rPr>
                              <m:nor/>
                            </m:rPr>
                            <a:rPr lang="zh-CN" altLang="en-US" i="1">
                              <a:latin typeface="Cambria Math" panose="02040503050406030204" pitchFamily="18" charset="0"/>
                            </a:rPr>
                            <m:t> </m:t>
                          </m:r>
                          <m:d>
                            <m:dPr>
                              <m:begChr m:val="["/>
                              <m:end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h</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h</m:t>
                                  </m:r>
                                </m:e>
                                <m:sub>
                                  <m:r>
                                    <a:rPr lang="zh-CN" altLang="en-US" i="0">
                                      <a:latin typeface="Cambria Math" panose="02040503050406030204" pitchFamily="18" charset="0"/>
                                    </a:rPr>
                                    <m:t>2</m:t>
                                  </m:r>
                                </m:sub>
                              </m:sSub>
                            </m:e>
                          </m:d>
                          <m:r>
                            <a:rPr lang="zh-CN" altLang="en-US" i="0">
                              <a:latin typeface="Cambria Math" panose="02040503050406030204" pitchFamily="18" charset="0"/>
                            </a:rPr>
                            <m:t>,</m:t>
                          </m:r>
                          <m:r>
                            <m:rPr>
                              <m:nor/>
                            </m:rPr>
                            <a:rPr lang="zh-CN" altLang="en-US" i="1">
                              <a:latin typeface="Cambria Math" panose="02040503050406030204" pitchFamily="18" charset="0"/>
                            </a:rPr>
                            <m:t> </m:t>
                          </m:r>
                          <m:r>
                            <a:rPr lang="zh-CN" altLang="en-US" i="0">
                              <a:latin typeface="Cambria Math" panose="02040503050406030204" pitchFamily="18" charset="0"/>
                            </a:rPr>
                            <m:t>…</m:t>
                          </m:r>
                          <m:r>
                            <m:rPr>
                              <m:nor/>
                            </m:rPr>
                            <a:rPr lang="zh-CN" altLang="en-US" i="1">
                              <a:latin typeface="Cambria Math" panose="02040503050406030204" pitchFamily="18" charset="0"/>
                            </a:rPr>
                            <m:t> </m:t>
                          </m:r>
                          <m:r>
                            <a:rPr lang="zh-CN" altLang="en-US" i="0">
                              <a:latin typeface="Cambria Math" panose="02040503050406030204" pitchFamily="18" charset="0"/>
                            </a:rPr>
                            <m:t>,</m:t>
                          </m:r>
                          <m:r>
                            <m:rPr>
                              <m:nor/>
                            </m:rPr>
                            <a:rPr lang="zh-CN" altLang="en-US" i="1">
                              <a:latin typeface="Cambria Math" panose="02040503050406030204" pitchFamily="18" charset="0"/>
                            </a:rPr>
                            <m:t> </m:t>
                          </m:r>
                          <m:d>
                            <m:dPr>
                              <m:begChr m:val="["/>
                              <m:end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h</m:t>
                                  </m:r>
                                </m:e>
                                <m:sub>
                                  <m:r>
                                    <a:rPr lang="zh-CN" altLang="en-US" i="0">
                                      <a:latin typeface="Cambria Math" panose="02040503050406030204" pitchFamily="18" charset="0"/>
                                    </a:rPr>
                                    <m:t>4</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h</m:t>
                                  </m:r>
                                </m:e>
                                <m:sub>
                                  <m:r>
                                    <a:rPr lang="zh-CN" altLang="en-US" i="0">
                                      <a:latin typeface="Cambria Math" panose="02040503050406030204" pitchFamily="18" charset="0"/>
                                    </a:rPr>
                                    <m:t>4</m:t>
                                  </m:r>
                                </m:sub>
                              </m:sSub>
                            </m:e>
                          </m:d>
                        </m:e>
                      </m:d>
                    </m:oMath>
                  </m:oMathPara>
                </a14:m>
                <a:endParaRPr lang="zh-CN" altLang="en-US" dirty="0"/>
              </a:p>
            </p:txBody>
          </p:sp>
        </mc:Choice>
        <mc:Fallback>
          <p:sp>
            <p:nvSpPr>
              <p:cNvPr id="19" name="矩形 18">
                <a:extLst>
                  <a:ext uri="{FF2B5EF4-FFF2-40B4-BE49-F238E27FC236}">
                    <a16:creationId xmlns:a16="http://schemas.microsoft.com/office/drawing/2014/main" id="{67A58893-A911-408B-B397-BBCACD2BD808}"/>
                  </a:ext>
                </a:extLst>
              </p:cNvPr>
              <p:cNvSpPr>
                <a:spLocks noRot="1" noChangeAspect="1" noMove="1" noResize="1" noEditPoints="1" noAdjustHandles="1" noChangeArrowheads="1" noChangeShapeType="1" noTextEdit="1"/>
              </p:cNvSpPr>
              <p:nvPr/>
            </p:nvSpPr>
            <p:spPr>
              <a:xfrm>
                <a:off x="4909679" y="3761682"/>
                <a:ext cx="2501390" cy="30008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矩形 19">
                <a:extLst>
                  <a:ext uri="{FF2B5EF4-FFF2-40B4-BE49-F238E27FC236}">
                    <a16:creationId xmlns:a16="http://schemas.microsoft.com/office/drawing/2014/main" id="{2B70D517-C09D-4FF0-91FA-340A38FA22B4}"/>
                  </a:ext>
                </a:extLst>
              </p:cNvPr>
              <p:cNvSpPr/>
              <p:nvPr/>
            </p:nvSpPr>
            <p:spPr>
              <a:xfrm>
                <a:off x="7189932" y="4284220"/>
                <a:ext cx="1182182" cy="30008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d>
                        <m:dPr>
                          <m:begChr m:val=""/>
                          <m:endChr m:val="]"/>
                          <m:ctrlPr>
                            <a:rPr lang="zh-CN" altLang="en-US" smtClean="0">
                              <a:latin typeface="Cambria Math" panose="02040503050406030204" pitchFamily="18" charset="0"/>
                            </a:rPr>
                          </m:ctrlPr>
                        </m:dPr>
                        <m:e>
                          <m:sSub>
                            <m:sSubPr>
                              <m:ctrlPr>
                                <a:rPr lang="zh-CN" altLang="en-US">
                                  <a:latin typeface="Cambria Math" panose="02040503050406030204" pitchFamily="18" charset="0"/>
                                </a:rPr>
                              </m:ctrlPr>
                            </m:sSubPr>
                            <m:e>
                              <m:r>
                                <a:rPr lang="zh-CN" altLang="en-US" i="1">
                                  <a:latin typeface="Cambria Math" panose="02040503050406030204" pitchFamily="18" charset="0"/>
                                </a:rPr>
                                <m:t>𝐻</m:t>
                              </m:r>
                            </m:e>
                            <m:sub>
                              <m:r>
                                <a:rPr lang="zh-CN" altLang="en-US" i="1">
                                  <a:latin typeface="Cambria Math" panose="02040503050406030204" pitchFamily="18" charset="0"/>
                                </a:rPr>
                                <m:t>𝑡</m:t>
                              </m:r>
                            </m:sub>
                          </m:sSub>
                          <m:r>
                            <a:rPr lang="zh-CN" altLang="en-US" i="0">
                              <a:latin typeface="Cambria Math" panose="02040503050406030204" pitchFamily="18" charset="0"/>
                            </a:rPr>
                            <m:t>=</m:t>
                          </m:r>
                          <m:r>
                            <m:rPr>
                              <m:nor/>
                            </m:rPr>
                            <a:rPr lang="zh-CN" altLang="en-US" i="1">
                              <a:latin typeface="Cambria Math" panose="02040503050406030204" pitchFamily="18" charset="0"/>
                            </a:rPr>
                            <m:t> </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h</m:t>
                              </m:r>
                            </m:e>
                            <m:sub>
                              <m:r>
                                <a:rPr lang="zh-CN" altLang="en-US" i="1">
                                  <a:latin typeface="Cambria Math" panose="02040503050406030204" pitchFamily="18" charset="0"/>
                                </a:rPr>
                                <m:t>𝑡</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h</m:t>
                              </m:r>
                            </m:e>
                            <m:sub>
                              <m:r>
                                <a:rPr lang="zh-CN" altLang="en-US" i="1">
                                  <a:latin typeface="Cambria Math" panose="02040503050406030204" pitchFamily="18" charset="0"/>
                                </a:rPr>
                                <m:t>𝑡</m:t>
                              </m:r>
                            </m:sub>
                          </m:sSub>
                        </m:e>
                      </m:d>
                    </m:oMath>
                  </m:oMathPara>
                </a14:m>
                <a:endParaRPr lang="zh-CN" altLang="en-US" dirty="0"/>
              </a:p>
            </p:txBody>
          </p:sp>
        </mc:Choice>
        <mc:Fallback>
          <p:sp>
            <p:nvSpPr>
              <p:cNvPr id="20" name="矩形 19">
                <a:extLst>
                  <a:ext uri="{FF2B5EF4-FFF2-40B4-BE49-F238E27FC236}">
                    <a16:creationId xmlns:a16="http://schemas.microsoft.com/office/drawing/2014/main" id="{2B70D517-C09D-4FF0-91FA-340A38FA22B4}"/>
                  </a:ext>
                </a:extLst>
              </p:cNvPr>
              <p:cNvSpPr>
                <a:spLocks noRot="1" noChangeAspect="1" noMove="1" noResize="1" noEditPoints="1" noAdjustHandles="1" noChangeArrowheads="1" noChangeShapeType="1" noTextEdit="1"/>
              </p:cNvSpPr>
              <p:nvPr/>
            </p:nvSpPr>
            <p:spPr>
              <a:xfrm>
                <a:off x="7189932" y="4284220"/>
                <a:ext cx="1182182" cy="300082"/>
              </a:xfrm>
              <a:prstGeom prst="rect">
                <a:avLst/>
              </a:prstGeom>
              <a:blipFill>
                <a:blip r:embed="rId9"/>
                <a:stretch>
                  <a:fillRect t="-108163" r="-27320" b="-16530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矩形 20">
                <a:extLst>
                  <a:ext uri="{FF2B5EF4-FFF2-40B4-BE49-F238E27FC236}">
                    <a16:creationId xmlns:a16="http://schemas.microsoft.com/office/drawing/2014/main" id="{886DEE4F-037E-45AE-8293-AA97D645CBD4}"/>
                  </a:ext>
                </a:extLst>
              </p:cNvPr>
              <p:cNvSpPr/>
              <p:nvPr/>
            </p:nvSpPr>
            <p:spPr>
              <a:xfrm>
                <a:off x="7198048" y="4022951"/>
                <a:ext cx="379527" cy="30008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zh-CN" altLang="en-US">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𝑡</m:t>
                          </m:r>
                        </m:sub>
                      </m:sSub>
                    </m:oMath>
                  </m:oMathPara>
                </a14:m>
                <a:endParaRPr lang="zh-CN" altLang="en-US" dirty="0"/>
              </a:p>
            </p:txBody>
          </p:sp>
        </mc:Choice>
        <mc:Fallback>
          <p:sp>
            <p:nvSpPr>
              <p:cNvPr id="21" name="矩形 20">
                <a:extLst>
                  <a:ext uri="{FF2B5EF4-FFF2-40B4-BE49-F238E27FC236}">
                    <a16:creationId xmlns:a16="http://schemas.microsoft.com/office/drawing/2014/main" id="{886DEE4F-037E-45AE-8293-AA97D645CBD4}"/>
                  </a:ext>
                </a:extLst>
              </p:cNvPr>
              <p:cNvSpPr>
                <a:spLocks noRot="1" noChangeAspect="1" noMove="1" noResize="1" noEditPoints="1" noAdjustHandles="1" noChangeArrowheads="1" noChangeShapeType="1" noTextEdit="1"/>
              </p:cNvSpPr>
              <p:nvPr/>
            </p:nvSpPr>
            <p:spPr>
              <a:xfrm>
                <a:off x="7198048" y="4022951"/>
                <a:ext cx="379527" cy="30008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矩形 21">
                <a:extLst>
                  <a:ext uri="{FF2B5EF4-FFF2-40B4-BE49-F238E27FC236}">
                    <a16:creationId xmlns:a16="http://schemas.microsoft.com/office/drawing/2014/main" id="{F7C384F2-EEBE-4679-9E18-602DAEC9E748}"/>
                  </a:ext>
                </a:extLst>
              </p:cNvPr>
              <p:cNvSpPr/>
              <p:nvPr/>
            </p:nvSpPr>
            <p:spPr>
              <a:xfrm>
                <a:off x="5092133" y="4271055"/>
                <a:ext cx="1433726" cy="30008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a:latin typeface="Cambria Math" panose="02040503050406030204" pitchFamily="18" charset="0"/>
                        </a:rPr>
                        <m:t>2</m:t>
                      </m:r>
                      <m:r>
                        <a:rPr lang="zh-CN" altLang="en-US" i="0">
                          <a:latin typeface="Cambria Math" panose="02040503050406030204" pitchFamily="18" charset="0"/>
                        </a:rPr>
                        <m:t>×</m:t>
                      </m:r>
                      <m:r>
                        <a:rPr lang="zh-CN" altLang="en-US" i="1">
                          <a:latin typeface="Cambria Math" panose="02040503050406030204" pitchFamily="18" charset="0"/>
                        </a:rPr>
                        <m:t>h𝑖𝑑𝑑𝑒𝑛</m:t>
                      </m:r>
                      <m:r>
                        <m:rPr>
                          <m:lit/>
                        </m:rPr>
                        <a:rPr lang="zh-CN" altLang="en-US" i="0">
                          <a:latin typeface="Cambria Math" panose="02040503050406030204" pitchFamily="18" charset="0"/>
                        </a:rPr>
                        <m:t>_</m:t>
                      </m:r>
                      <m:r>
                        <a:rPr lang="zh-CN" altLang="en-US" i="1">
                          <a:latin typeface="Cambria Math" panose="02040503050406030204" pitchFamily="18" charset="0"/>
                        </a:rPr>
                        <m:t>𝑠𝑖𝑧𝑒</m:t>
                      </m:r>
                    </m:oMath>
                  </m:oMathPara>
                </a14:m>
                <a:endParaRPr lang="zh-CN" altLang="en-US" dirty="0"/>
              </a:p>
            </p:txBody>
          </p:sp>
        </mc:Choice>
        <mc:Fallback>
          <p:sp>
            <p:nvSpPr>
              <p:cNvPr id="22" name="矩形 21">
                <a:extLst>
                  <a:ext uri="{FF2B5EF4-FFF2-40B4-BE49-F238E27FC236}">
                    <a16:creationId xmlns:a16="http://schemas.microsoft.com/office/drawing/2014/main" id="{F7C384F2-EEBE-4679-9E18-602DAEC9E748}"/>
                  </a:ext>
                </a:extLst>
              </p:cNvPr>
              <p:cNvSpPr>
                <a:spLocks noRot="1" noChangeAspect="1" noMove="1" noResize="1" noEditPoints="1" noAdjustHandles="1" noChangeArrowheads="1" noChangeShapeType="1" noTextEdit="1"/>
              </p:cNvSpPr>
              <p:nvPr/>
            </p:nvSpPr>
            <p:spPr>
              <a:xfrm>
                <a:off x="5092133" y="4271055"/>
                <a:ext cx="1433726" cy="300082"/>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134672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45609" y="347044"/>
            <a:ext cx="216028" cy="216000"/>
            <a:chOff x="1827622" y="1343919"/>
            <a:chExt cx="2304000" cy="2304000"/>
          </a:xfrm>
        </p:grpSpPr>
        <p:sp>
          <p:nvSpPr>
            <p:cNvPr id="11" name="椭圆 10"/>
            <p:cNvSpPr/>
            <p:nvPr/>
          </p:nvSpPr>
          <p:spPr>
            <a:xfrm>
              <a:off x="1827622" y="1343919"/>
              <a:ext cx="2304000" cy="2304000"/>
            </a:xfrm>
            <a:prstGeom prst="ellipse">
              <a:avLst/>
            </a:prstGeom>
            <a:gradFill flip="none" rotWithShape="1">
              <a:gsLst>
                <a:gs pos="100000">
                  <a:schemeClr val="tx1">
                    <a:lumMod val="85000"/>
                    <a:lumOff val="15000"/>
                  </a:schemeClr>
                </a:gs>
                <a:gs pos="0">
                  <a:schemeClr val="tx1">
                    <a:lumMod val="65000"/>
                    <a:lumOff val="35000"/>
                  </a:schemeClr>
                </a:gs>
              </a:gsLst>
              <a:path path="circle">
                <a:fillToRect l="100000" b="100000"/>
              </a:path>
              <a:tileRect t="-100000" r="-100000"/>
            </a:grad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sp>
          <p:nvSpPr>
            <p:cNvPr id="12" name="椭圆 11"/>
            <p:cNvSpPr/>
            <p:nvPr/>
          </p:nvSpPr>
          <p:spPr>
            <a:xfrm>
              <a:off x="1877481" y="1393778"/>
              <a:ext cx="2204282" cy="2204282"/>
            </a:xfrm>
            <a:prstGeom prst="ellipse">
              <a:avLst/>
            </a:prstGeom>
            <a:gradFill flip="none" rotWithShape="1">
              <a:gsLst>
                <a:gs pos="0">
                  <a:srgbClr val="C00000"/>
                </a:gs>
                <a:gs pos="100000">
                  <a:srgbClr val="FF0000"/>
                </a:gs>
              </a:gsLst>
              <a:path path="circle">
                <a:fillToRect l="100000" b="100000"/>
              </a:path>
              <a:tileRect t="-100000" r="-100000"/>
            </a:gradFill>
            <a:ln w="12700">
              <a:gradFill>
                <a:gsLst>
                  <a:gs pos="100000">
                    <a:srgbClr val="C00000"/>
                  </a:gs>
                  <a:gs pos="0">
                    <a:srgbClr val="FF000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grpSp>
      <p:sp>
        <p:nvSpPr>
          <p:cNvPr id="13" name="TextBox 4"/>
          <p:cNvSpPr txBox="1"/>
          <p:nvPr/>
        </p:nvSpPr>
        <p:spPr>
          <a:xfrm>
            <a:off x="737076" y="235654"/>
            <a:ext cx="2908489" cy="438582"/>
          </a:xfrm>
          <a:prstGeom prst="rect">
            <a:avLst/>
          </a:prstGeom>
          <a:noFill/>
        </p:spPr>
        <p:txBody>
          <a:bodyPr wrap="none" lIns="68580" tIns="34290" rIns="68580" bIns="34290" rtlCol="0">
            <a:spAutoFit/>
          </a:bodyPr>
          <a:lstStyle/>
          <a:p>
            <a:r>
              <a:rPr lang="zh-CN" altLang="en-US" sz="2400" dirty="0">
                <a:solidFill>
                  <a:srgbClr val="C00000"/>
                </a:solidFill>
                <a:latin typeface="微软雅黑" pitchFamily="34" charset="-122"/>
                <a:ea typeface="微软雅黑" pitchFamily="34" charset="-122"/>
              </a:rPr>
              <a:t>中文分词的通用模型</a:t>
            </a:r>
          </a:p>
        </p:txBody>
      </p:sp>
      <p:cxnSp>
        <p:nvCxnSpPr>
          <p:cNvPr id="14" name="直接连接符 13"/>
          <p:cNvCxnSpPr>
            <a:cxnSpLocks/>
          </p:cNvCxnSpPr>
          <p:nvPr/>
        </p:nvCxnSpPr>
        <p:spPr>
          <a:xfrm flipV="1">
            <a:off x="491308" y="695345"/>
            <a:ext cx="8025265" cy="340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 name="Freeform 6"/>
          <p:cNvSpPr>
            <a:spLocks noEditPoints="1"/>
          </p:cNvSpPr>
          <p:nvPr/>
        </p:nvSpPr>
        <p:spPr bwMode="auto">
          <a:xfrm>
            <a:off x="8499997" y="376722"/>
            <a:ext cx="319470" cy="320636"/>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zh-CN" altLang="en-US" sz="1400">
              <a:solidFill>
                <a:prstClr val="black"/>
              </a:solidFill>
            </a:endParaRPr>
          </a:p>
        </p:txBody>
      </p:sp>
      <p:sp>
        <p:nvSpPr>
          <p:cNvPr id="3" name="灯片编号占位符 2">
            <a:extLst>
              <a:ext uri="{FF2B5EF4-FFF2-40B4-BE49-F238E27FC236}">
                <a16:creationId xmlns:a16="http://schemas.microsoft.com/office/drawing/2014/main" id="{6DFE0AA6-5A7D-46FB-A5E7-7967D67742A7}"/>
              </a:ext>
            </a:extLst>
          </p:cNvPr>
          <p:cNvSpPr>
            <a:spLocks noGrp="1"/>
          </p:cNvSpPr>
          <p:nvPr>
            <p:ph type="sldNum" sz="quarter" idx="12"/>
          </p:nvPr>
        </p:nvSpPr>
        <p:spPr/>
        <p:txBody>
          <a:bodyPr/>
          <a:lstStyle/>
          <a:p>
            <a:r>
              <a:rPr lang="en-US" altLang="zh-CN" dirty="0"/>
              <a:t>		</a:t>
            </a:r>
            <a:fld id="{7B683D06-1B2D-4418-9191-09774B5762B3}" type="slidenum">
              <a:rPr lang="zh-CN" altLang="en-US" smtClean="0"/>
              <a:t>21</a:t>
            </a:fld>
            <a:r>
              <a:rPr lang="en-US" altLang="zh-CN" dirty="0"/>
              <a:t>/35</a:t>
            </a:r>
            <a:endParaRPr lang="zh-CN" altLang="en-US" dirty="0"/>
          </a:p>
        </p:txBody>
      </p:sp>
      <p:sp>
        <p:nvSpPr>
          <p:cNvPr id="2" name="文本框 1">
            <a:extLst>
              <a:ext uri="{FF2B5EF4-FFF2-40B4-BE49-F238E27FC236}">
                <a16:creationId xmlns:a16="http://schemas.microsoft.com/office/drawing/2014/main" id="{7B9B73D1-8B10-4CF8-A5A0-4C4503E2C754}"/>
              </a:ext>
            </a:extLst>
          </p:cNvPr>
          <p:cNvSpPr txBox="1"/>
          <p:nvPr/>
        </p:nvSpPr>
        <p:spPr>
          <a:xfrm>
            <a:off x="491308" y="876992"/>
            <a:ext cx="7585966" cy="338554"/>
          </a:xfrm>
          <a:prstGeom prst="rect">
            <a:avLst/>
          </a:prstGeom>
          <a:noFill/>
        </p:spPr>
        <p:txBody>
          <a:bodyPr wrap="square" rtlCol="0">
            <a:spAutoFit/>
          </a:bodyPr>
          <a:lstStyle/>
          <a:p>
            <a:r>
              <a:rPr lang="en-US" altLang="zh-CN" sz="1600" b="1" dirty="0"/>
              <a:t>CRF</a:t>
            </a:r>
            <a:r>
              <a:rPr lang="zh-CN" altLang="en-US" sz="1600" b="1" dirty="0"/>
              <a:t>中维特比算法</a:t>
            </a:r>
          </a:p>
        </p:txBody>
      </p:sp>
      <p:pic>
        <p:nvPicPr>
          <p:cNvPr id="9" name="图片 8">
            <a:extLst>
              <a:ext uri="{FF2B5EF4-FFF2-40B4-BE49-F238E27FC236}">
                <a16:creationId xmlns:a16="http://schemas.microsoft.com/office/drawing/2014/main" id="{855B27DE-ED86-4854-A4FC-5C478E1127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075" y="1177074"/>
            <a:ext cx="4882882" cy="2700809"/>
          </a:xfrm>
          <a:prstGeom prst="rect">
            <a:avLst/>
          </a:prstGeom>
        </p:spPr>
      </p:pic>
      <p:sp>
        <p:nvSpPr>
          <p:cNvPr id="16" name="矩形 15">
            <a:extLst>
              <a:ext uri="{FF2B5EF4-FFF2-40B4-BE49-F238E27FC236}">
                <a16:creationId xmlns:a16="http://schemas.microsoft.com/office/drawing/2014/main" id="{B51314A2-8886-4045-9C2A-AA7C7E1DFCD5}"/>
              </a:ext>
            </a:extLst>
          </p:cNvPr>
          <p:cNvSpPr/>
          <p:nvPr/>
        </p:nvSpPr>
        <p:spPr>
          <a:xfrm>
            <a:off x="5003933" y="797549"/>
            <a:ext cx="4011034" cy="3576877"/>
          </a:xfrm>
          <a:prstGeom prst="rect">
            <a:avLst/>
          </a:prstGeom>
        </p:spPr>
        <p:txBody>
          <a:bodyPr wrap="none">
            <a:spAutoFit/>
          </a:bodyPr>
          <a:lstStyle/>
          <a:p>
            <a:pPr>
              <a:lnSpc>
                <a:spcPct val="13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已知给定输入序列</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X={</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我</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爱</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中</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国</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，对其进行分词</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3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通过双向</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LSTM</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中的评分函数，可以得到：</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3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我</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={B:0.3,S:0.5,M:0,E:0}</a:t>
            </a:r>
          </a:p>
          <a:p>
            <a:pPr>
              <a:lnSpc>
                <a:spcPct val="130000"/>
              </a:lnSpc>
            </a:pP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3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通过学习可以得到这个网络的转移概率</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3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转移矩阵</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 = {SS:0.3,SB,0.7,…,BB:0}</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共</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16</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个</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30000"/>
              </a:lnSpc>
            </a:pP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3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通过计算一条概率路径，使得</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P(Y|X)</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的概率最大，</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3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就是一个动态规划问题</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30000"/>
              </a:lnSpc>
            </a:pP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3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假如找到的路径是</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{S,S,B,E}</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，这样就可以分词了，</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3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在训练数据的时候，如果标签不同，就可以通过</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3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梯度传递给双向</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LSTM</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调整参数。</a:t>
            </a:r>
          </a:p>
        </p:txBody>
      </p:sp>
    </p:spTree>
    <p:extLst>
      <p:ext uri="{BB962C8B-B14F-4D97-AF65-F5344CB8AC3E}">
        <p14:creationId xmlns:p14="http://schemas.microsoft.com/office/powerpoint/2010/main" val="14914968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45609" y="347044"/>
            <a:ext cx="216028" cy="216000"/>
            <a:chOff x="1827622" y="1343919"/>
            <a:chExt cx="2304000" cy="2304000"/>
          </a:xfrm>
        </p:grpSpPr>
        <p:sp>
          <p:nvSpPr>
            <p:cNvPr id="11" name="椭圆 10"/>
            <p:cNvSpPr/>
            <p:nvPr/>
          </p:nvSpPr>
          <p:spPr>
            <a:xfrm>
              <a:off x="1827622" y="1343919"/>
              <a:ext cx="2304000" cy="2304000"/>
            </a:xfrm>
            <a:prstGeom prst="ellipse">
              <a:avLst/>
            </a:prstGeom>
            <a:gradFill flip="none" rotWithShape="1">
              <a:gsLst>
                <a:gs pos="100000">
                  <a:schemeClr val="tx1">
                    <a:lumMod val="85000"/>
                    <a:lumOff val="15000"/>
                  </a:schemeClr>
                </a:gs>
                <a:gs pos="0">
                  <a:schemeClr val="tx1">
                    <a:lumMod val="65000"/>
                    <a:lumOff val="35000"/>
                  </a:schemeClr>
                </a:gs>
              </a:gsLst>
              <a:path path="circle">
                <a:fillToRect l="100000" b="100000"/>
              </a:path>
              <a:tileRect t="-100000" r="-100000"/>
            </a:grad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sp>
          <p:nvSpPr>
            <p:cNvPr id="12" name="椭圆 11"/>
            <p:cNvSpPr/>
            <p:nvPr/>
          </p:nvSpPr>
          <p:spPr>
            <a:xfrm>
              <a:off x="1877481" y="1393778"/>
              <a:ext cx="2204282" cy="2204282"/>
            </a:xfrm>
            <a:prstGeom prst="ellipse">
              <a:avLst/>
            </a:prstGeom>
            <a:gradFill flip="none" rotWithShape="1">
              <a:gsLst>
                <a:gs pos="0">
                  <a:srgbClr val="C00000"/>
                </a:gs>
                <a:gs pos="100000">
                  <a:srgbClr val="FF0000"/>
                </a:gs>
              </a:gsLst>
              <a:path path="circle">
                <a:fillToRect l="100000" b="100000"/>
              </a:path>
              <a:tileRect t="-100000" r="-100000"/>
            </a:gradFill>
            <a:ln w="12700">
              <a:gradFill>
                <a:gsLst>
                  <a:gs pos="100000">
                    <a:srgbClr val="C00000"/>
                  </a:gs>
                  <a:gs pos="0">
                    <a:srgbClr val="FF000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grpSp>
      <p:sp>
        <p:nvSpPr>
          <p:cNvPr id="13" name="TextBox 4"/>
          <p:cNvSpPr txBox="1"/>
          <p:nvPr/>
        </p:nvSpPr>
        <p:spPr>
          <a:xfrm>
            <a:off x="737076" y="235654"/>
            <a:ext cx="2908489" cy="438582"/>
          </a:xfrm>
          <a:prstGeom prst="rect">
            <a:avLst/>
          </a:prstGeom>
          <a:noFill/>
        </p:spPr>
        <p:txBody>
          <a:bodyPr wrap="none" lIns="68580" tIns="34290" rIns="68580" bIns="34290" rtlCol="0">
            <a:spAutoFit/>
          </a:bodyPr>
          <a:lstStyle/>
          <a:p>
            <a:r>
              <a:rPr lang="zh-CN" altLang="en-US" sz="2400" dirty="0">
                <a:solidFill>
                  <a:srgbClr val="C00000"/>
                </a:solidFill>
                <a:latin typeface="微软雅黑" pitchFamily="34" charset="-122"/>
                <a:ea typeface="微软雅黑" pitchFamily="34" charset="-122"/>
              </a:rPr>
              <a:t>中文分词的通用模型</a:t>
            </a:r>
          </a:p>
        </p:txBody>
      </p:sp>
      <p:cxnSp>
        <p:nvCxnSpPr>
          <p:cNvPr id="14" name="直接连接符 13"/>
          <p:cNvCxnSpPr>
            <a:cxnSpLocks/>
          </p:cNvCxnSpPr>
          <p:nvPr/>
        </p:nvCxnSpPr>
        <p:spPr>
          <a:xfrm flipV="1">
            <a:off x="491308" y="695345"/>
            <a:ext cx="8025265" cy="340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 name="Freeform 6"/>
          <p:cNvSpPr>
            <a:spLocks noEditPoints="1"/>
          </p:cNvSpPr>
          <p:nvPr/>
        </p:nvSpPr>
        <p:spPr bwMode="auto">
          <a:xfrm>
            <a:off x="8499997" y="376722"/>
            <a:ext cx="319470" cy="320636"/>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zh-CN" altLang="en-US" sz="1400">
              <a:solidFill>
                <a:prstClr val="black"/>
              </a:solidFill>
            </a:endParaRPr>
          </a:p>
        </p:txBody>
      </p:sp>
      <p:sp>
        <p:nvSpPr>
          <p:cNvPr id="3" name="灯片编号占位符 2">
            <a:extLst>
              <a:ext uri="{FF2B5EF4-FFF2-40B4-BE49-F238E27FC236}">
                <a16:creationId xmlns:a16="http://schemas.microsoft.com/office/drawing/2014/main" id="{6DFE0AA6-5A7D-46FB-A5E7-7967D67742A7}"/>
              </a:ext>
            </a:extLst>
          </p:cNvPr>
          <p:cNvSpPr>
            <a:spLocks noGrp="1"/>
          </p:cNvSpPr>
          <p:nvPr>
            <p:ph type="sldNum" sz="quarter" idx="12"/>
          </p:nvPr>
        </p:nvSpPr>
        <p:spPr/>
        <p:txBody>
          <a:bodyPr/>
          <a:lstStyle/>
          <a:p>
            <a:r>
              <a:rPr lang="en-US" altLang="zh-CN" dirty="0"/>
              <a:t>		</a:t>
            </a:r>
            <a:fld id="{7B683D06-1B2D-4418-9191-09774B5762B3}" type="slidenum">
              <a:rPr lang="zh-CN" altLang="en-US" smtClean="0"/>
              <a:t>22</a:t>
            </a:fld>
            <a:r>
              <a:rPr lang="en-US" altLang="zh-CN" dirty="0"/>
              <a:t>/35</a:t>
            </a:r>
            <a:endParaRPr lang="zh-CN" altLang="en-US" dirty="0"/>
          </a:p>
        </p:txBody>
      </p:sp>
      <p:pic>
        <p:nvPicPr>
          <p:cNvPr id="16" name="图片 15">
            <a:extLst>
              <a:ext uri="{FF2B5EF4-FFF2-40B4-BE49-F238E27FC236}">
                <a16:creationId xmlns:a16="http://schemas.microsoft.com/office/drawing/2014/main" id="{B9C3F262-E2ED-431F-8125-0908C24CFF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864" y="876992"/>
            <a:ext cx="4386185" cy="4141420"/>
          </a:xfrm>
          <a:prstGeom prst="rect">
            <a:avLst/>
          </a:prstGeom>
        </p:spPr>
      </p:pic>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7B9B73D1-8B10-4CF8-A5A0-4C4503E2C754}"/>
                  </a:ext>
                </a:extLst>
              </p:cNvPr>
              <p:cNvSpPr txBox="1"/>
              <p:nvPr/>
            </p:nvSpPr>
            <p:spPr>
              <a:xfrm>
                <a:off x="4678355" y="812132"/>
                <a:ext cx="4094391" cy="4206280"/>
              </a:xfrm>
              <a:prstGeom prst="rect">
                <a:avLst/>
              </a:prstGeom>
              <a:noFill/>
            </p:spPr>
            <p:txBody>
              <a:bodyPr wrap="none" rtlCol="0">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字符序列</a:t>
                </a:r>
                <a14:m>
                  <m:oMath xmlns:m="http://schemas.openxmlformats.org/officeDocument/2006/math">
                    <m:r>
                      <a:rPr lang="en-US" altLang="zh-CN" sz="1400" b="0" i="1" smtClean="0">
                        <a:latin typeface="Cambria Math" panose="02040503050406030204" pitchFamily="18" charset="0"/>
                      </a:rPr>
                      <m:t>𝑋</m:t>
                    </m:r>
                    <m:r>
                      <a:rPr lang="en-US" altLang="zh-CN" sz="1400" b="0" i="1" smtClean="0">
                        <a:latin typeface="Cambria Math" panose="02040503050406030204" pitchFamily="18" charset="0"/>
                      </a:rPr>
                      <m:t>=</m:t>
                    </m:r>
                    <m:d>
                      <m:dPr>
                        <m:begChr m:val="{"/>
                        <m:endChr m:val="}"/>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1</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b="0" i="1" smtClean="0">
                                <a:latin typeface="Cambria Math" panose="02040503050406030204" pitchFamily="18" charset="0"/>
                              </a:rPr>
                              <m:t>2</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b="0" i="1" smtClean="0">
                                <a:latin typeface="Cambria Math" panose="02040503050406030204" pitchFamily="18" charset="0"/>
                              </a:rPr>
                              <m:t>3</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b="0" i="1" smtClean="0">
                                <a:latin typeface="Cambria Math" panose="02040503050406030204" pitchFamily="18" charset="0"/>
                              </a:rPr>
                              <m:t>4</m:t>
                            </m:r>
                          </m:sub>
                        </m:sSub>
                      </m:e>
                    </m:d>
                  </m:oMath>
                </a14:m>
                <a:endParaRPr lang="en-US" altLang="zh-CN" sz="1400" b="0" dirty="0">
                  <a:latin typeface="微软雅黑" panose="020B0503020204020204" pitchFamily="34" charset="-122"/>
                  <a:ea typeface="微软雅黑" panose="020B0503020204020204" pitchFamily="34" charset="-122"/>
                </a:endParaRPr>
              </a:p>
              <a:p>
                <a:pPr>
                  <a:lnSpc>
                    <a:spcPct val="150000"/>
                  </a:lnSpc>
                </a:pP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例如</a:t>
                </a:r>
                <a14:m>
                  <m:oMath xmlns:m="http://schemas.openxmlformats.org/officeDocument/2006/math">
                    <m:r>
                      <a:rPr lang="en-US" altLang="zh-CN" sz="1400" b="0" i="1" smtClean="0">
                        <a:latin typeface="Cambria Math" panose="02040503050406030204" pitchFamily="18" charset="0"/>
                      </a:rPr>
                      <m:t>𝑋</m:t>
                    </m:r>
                    <m:r>
                      <a:rPr lang="en-US" altLang="zh-CN" sz="1400" b="0" i="1" smtClean="0">
                        <a:latin typeface="Cambria Math" panose="02040503050406030204" pitchFamily="18" charset="0"/>
                      </a:rPr>
                      <m:t>=</m:t>
                    </m:r>
                    <m:d>
                      <m:dPr>
                        <m:begChr m:val="{"/>
                        <m:endChr m:val="}"/>
                        <m:ctrlPr>
                          <a:rPr lang="en-US" altLang="zh-CN" sz="1400" b="0" i="1" smtClean="0">
                            <a:latin typeface="Cambria Math" panose="02040503050406030204" pitchFamily="18" charset="0"/>
                          </a:rPr>
                        </m:ctrlPr>
                      </m:dPr>
                      <m:e>
                        <m:r>
                          <a:rPr lang="zh-CN" altLang="en-US" sz="1400" i="1">
                            <a:latin typeface="Cambria Math" panose="02040503050406030204" pitchFamily="18" charset="0"/>
                          </a:rPr>
                          <m:t>我</m:t>
                        </m:r>
                        <m:r>
                          <a:rPr lang="en-US" altLang="zh-CN" sz="1400" b="0" i="1" smtClean="0">
                            <a:latin typeface="Cambria Math" panose="02040503050406030204" pitchFamily="18" charset="0"/>
                          </a:rPr>
                          <m:t>,</m:t>
                        </m:r>
                        <m:r>
                          <a:rPr lang="zh-CN" altLang="en-US" sz="1400" i="1">
                            <a:latin typeface="Cambria Math" panose="02040503050406030204" pitchFamily="18" charset="0"/>
                          </a:rPr>
                          <m:t>爱</m:t>
                        </m:r>
                        <m:r>
                          <a:rPr lang="en-US" altLang="zh-CN" sz="1400" b="0" i="1" smtClean="0">
                            <a:latin typeface="Cambria Math" panose="02040503050406030204" pitchFamily="18" charset="0"/>
                          </a:rPr>
                          <m:t>,</m:t>
                        </m:r>
                        <m:r>
                          <a:rPr lang="zh-CN" altLang="en-US" sz="1400" i="1">
                            <a:latin typeface="Cambria Math" panose="02040503050406030204" pitchFamily="18" charset="0"/>
                          </a:rPr>
                          <m:t>中</m:t>
                        </m:r>
                        <m:r>
                          <a:rPr lang="en-US" altLang="zh-CN" sz="1400" b="0" i="1" smtClean="0">
                            <a:latin typeface="Cambria Math" panose="02040503050406030204" pitchFamily="18" charset="0"/>
                          </a:rPr>
                          <m:t>,</m:t>
                        </m:r>
                        <m:r>
                          <a:rPr lang="zh-CN" altLang="en-US" sz="1400" i="1">
                            <a:latin typeface="Cambria Math" panose="02040503050406030204" pitchFamily="18" charset="0"/>
                          </a:rPr>
                          <m:t>国</m:t>
                        </m:r>
                      </m:e>
                    </m:d>
                  </m:oMath>
                </a14:m>
                <a:endParaRPr lang="en-US" altLang="zh-CN" sz="1400" dirty="0">
                  <a:latin typeface="微软雅黑" panose="020B0503020204020204" pitchFamily="34" charset="-122"/>
                  <a:ea typeface="微软雅黑" panose="020B0503020204020204" pitchFamily="34" charset="-122"/>
                </a:endParaRPr>
              </a:p>
              <a:p>
                <a:pPr>
                  <a:lnSpc>
                    <a:spcPts val="1000"/>
                  </a:lnSpc>
                </a:pPr>
                <a:endParaRPr lang="en-US" altLang="zh-CN" sz="1400" dirty="0">
                  <a:latin typeface="微软雅黑" panose="020B0503020204020204" pitchFamily="34" charset="-122"/>
                  <a:ea typeface="微软雅黑" panose="020B0503020204020204"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rPr>
                  <a:t>词向量层，作者选用</a:t>
                </a:r>
                <a:r>
                  <a:rPr lang="en-US" altLang="zh-CN" sz="1400" dirty="0">
                    <a:latin typeface="微软雅黑" panose="020B0503020204020204" pitchFamily="34" charset="-122"/>
                    <a:ea typeface="微软雅黑" panose="020B0503020204020204" pitchFamily="34" charset="-122"/>
                  </a:rPr>
                  <a:t>100</a:t>
                </a:r>
                <a:r>
                  <a:rPr lang="zh-CN" altLang="en-US" sz="1400" dirty="0">
                    <a:latin typeface="微软雅黑" panose="020B0503020204020204" pitchFamily="34" charset="-122"/>
                    <a:ea typeface="微软雅黑" panose="020B0503020204020204" pitchFamily="34" charset="-122"/>
                  </a:rPr>
                  <a:t>维    </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rPr>
                  <a:t>例如：我</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0.051045, -0.273549,…, -0.069125]</a:t>
                </a:r>
              </a:p>
              <a:p>
                <a:endParaRPr lang="en-US" altLang="zh-CN" sz="1400" dirty="0">
                  <a:latin typeface="微软雅黑" panose="020B0503020204020204" pitchFamily="34" charset="-122"/>
                  <a:ea typeface="微软雅黑" panose="020B0503020204020204"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rPr>
                  <a:t>特征层：使用的是双向</a:t>
                </a:r>
                <a:r>
                  <a:rPr lang="en-US" altLang="zh-CN" sz="1400" dirty="0">
                    <a:latin typeface="微软雅黑" panose="020B0503020204020204" pitchFamily="34" charset="-122"/>
                    <a:ea typeface="微软雅黑" panose="020B0503020204020204" pitchFamily="34" charset="-122"/>
                  </a:rPr>
                  <a:t>LSTM</a:t>
                </a:r>
                <a:r>
                  <a:rPr lang="zh-CN" altLang="en-US" sz="1400" dirty="0">
                    <a:latin typeface="微软雅黑" panose="020B0503020204020204" pitchFamily="34" charset="-122"/>
                    <a:ea typeface="微软雅黑" panose="020B0503020204020204" pitchFamily="34" charset="-122"/>
                  </a:rPr>
                  <a:t>模型</a:t>
                </a:r>
                <a:endParaRPr lang="en-US" altLang="zh-CN" sz="1400"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rPr>
                  <a:t>特征推理层：使用</a:t>
                </a:r>
                <a:r>
                  <a:rPr lang="en-US" altLang="zh-CN" sz="1400" dirty="0">
                    <a:latin typeface="微软雅黑" panose="020B0503020204020204" pitchFamily="34" charset="-122"/>
                    <a:ea typeface="微软雅黑" panose="020B0503020204020204" pitchFamily="34" charset="-122"/>
                  </a:rPr>
                  <a:t>CRF</a:t>
                </a:r>
                <a:r>
                  <a:rPr lang="zh-CN" altLang="en-US" sz="1400" dirty="0">
                    <a:latin typeface="微软雅黑" panose="020B0503020204020204" pitchFamily="34" charset="-122"/>
                    <a:ea typeface="微软雅黑" panose="020B0503020204020204" pitchFamily="34" charset="-122"/>
                  </a:rPr>
                  <a:t>推理</a:t>
                </a:r>
                <a:endParaRPr lang="en-US" altLang="zh-CN" sz="1400"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rPr>
                  <a:t>目标是：给定字符序列 </a:t>
                </a:r>
                <a14:m>
                  <m:oMath xmlns:m="http://schemas.openxmlformats.org/officeDocument/2006/math">
                    <m:r>
                      <a:rPr lang="en-US" altLang="zh-CN" sz="1400" i="1">
                        <a:latin typeface="Cambria Math" panose="02040503050406030204" pitchFamily="18" charset="0"/>
                      </a:rPr>
                      <m:t>𝑋</m:t>
                    </m:r>
                    <m:r>
                      <a:rPr lang="en-US" altLang="zh-CN" sz="1400" i="1">
                        <a:latin typeface="Cambria Math" panose="02040503050406030204" pitchFamily="18" charset="0"/>
                      </a:rPr>
                      <m:t>=</m:t>
                    </m:r>
                    <m:d>
                      <m:dPr>
                        <m:begChr m:val="{"/>
                        <m:endChr m:val="}"/>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1</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2</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3</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𝑥</m:t>
                            </m:r>
                          </m:e>
                          <m:sub>
                            <m:r>
                              <a:rPr lang="en-US" altLang="zh-CN" sz="1400" i="1">
                                <a:latin typeface="Cambria Math" panose="02040503050406030204" pitchFamily="18" charset="0"/>
                              </a:rPr>
                              <m:t>4</m:t>
                            </m:r>
                          </m:sub>
                        </m:sSub>
                      </m:e>
                    </m:d>
                    <m:r>
                      <a:rPr lang="en-US" altLang="zh-CN" sz="1400" i="1">
                        <a:latin typeface="Cambria Math" panose="02040503050406030204" pitchFamily="18" charset="0"/>
                      </a:rPr>
                      <m:t> </m:t>
                    </m:r>
                  </m:oMath>
                </a14:m>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rPr>
                  <a:t>求其对应的序列标签  </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rPr>
                  <a:t>目标函数：</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rPr>
                  <a:t>其中 </a:t>
                </a:r>
                <a:endParaRPr lang="en-US" altLang="zh-CN" sz="1400" dirty="0">
                  <a:latin typeface="微软雅黑" panose="020B0503020204020204" pitchFamily="34" charset="-122"/>
                  <a:ea typeface="微软雅黑" panose="020B0503020204020204" pitchFamily="34" charset="-122"/>
                </a:endParaRPr>
              </a:p>
            </p:txBody>
          </p:sp>
        </mc:Choice>
        <mc:Fallback>
          <p:sp>
            <p:nvSpPr>
              <p:cNvPr id="2" name="文本框 1">
                <a:extLst>
                  <a:ext uri="{FF2B5EF4-FFF2-40B4-BE49-F238E27FC236}">
                    <a16:creationId xmlns:a16="http://schemas.microsoft.com/office/drawing/2014/main" id="{7B9B73D1-8B10-4CF8-A5A0-4C4503E2C754}"/>
                  </a:ext>
                </a:extLst>
              </p:cNvPr>
              <p:cNvSpPr txBox="1">
                <a:spLocks noRot="1" noChangeAspect="1" noMove="1" noResize="1" noEditPoints="1" noAdjustHandles="1" noChangeArrowheads="1" noChangeShapeType="1" noTextEdit="1"/>
              </p:cNvSpPr>
              <p:nvPr/>
            </p:nvSpPr>
            <p:spPr>
              <a:xfrm>
                <a:off x="4678355" y="812132"/>
                <a:ext cx="4094391" cy="4206280"/>
              </a:xfrm>
              <a:prstGeom prst="rect">
                <a:avLst/>
              </a:prstGeom>
              <a:blipFill>
                <a:blip r:embed="rId3"/>
                <a:stretch>
                  <a:fillRect l="-446"/>
                </a:stretch>
              </a:blipFill>
            </p:spPr>
            <p:txBody>
              <a:bodyPr/>
              <a:lstStyle/>
              <a:p>
                <a:r>
                  <a:rPr lang="zh-CN" altLang="en-US">
                    <a:noFill/>
                  </a:rPr>
                  <a:t> </a:t>
                </a:r>
              </a:p>
            </p:txBody>
          </p:sp>
        </mc:Fallback>
      </mc:AlternateContent>
      <p:pic>
        <p:nvPicPr>
          <p:cNvPr id="17" name="图片 16">
            <a:extLst>
              <a:ext uri="{FF2B5EF4-FFF2-40B4-BE49-F238E27FC236}">
                <a16:creationId xmlns:a16="http://schemas.microsoft.com/office/drawing/2014/main" id="{1D257887-B510-46F4-957A-5AC80D95719D}"/>
              </a:ext>
            </a:extLst>
          </p:cNvPr>
          <p:cNvPicPr>
            <a:picLocks noChangeAspect="1"/>
          </p:cNvPicPr>
          <p:nvPr/>
        </p:nvPicPr>
        <p:blipFill>
          <a:blip r:embed="rId4"/>
          <a:stretch>
            <a:fillRect/>
          </a:stretch>
        </p:blipFill>
        <p:spPr>
          <a:xfrm>
            <a:off x="5735062" y="4273644"/>
            <a:ext cx="1445775" cy="343000"/>
          </a:xfrm>
          <a:prstGeom prst="rect">
            <a:avLst/>
          </a:prstGeom>
        </p:spPr>
      </p:pic>
      <mc:AlternateContent xmlns:mc="http://schemas.openxmlformats.org/markup-compatibility/2006">
        <mc:Choice xmlns:a14="http://schemas.microsoft.com/office/drawing/2010/main" Requires="a14">
          <p:sp>
            <p:nvSpPr>
              <p:cNvPr id="20" name="矩形 19">
                <a:extLst>
                  <a:ext uri="{FF2B5EF4-FFF2-40B4-BE49-F238E27FC236}">
                    <a16:creationId xmlns:a16="http://schemas.microsoft.com/office/drawing/2014/main" id="{9C6A9A57-E362-4B49-BA63-1D5C0E94C2D7}"/>
                  </a:ext>
                </a:extLst>
              </p:cNvPr>
              <p:cNvSpPr/>
              <p:nvPr/>
            </p:nvSpPr>
            <p:spPr>
              <a:xfrm>
                <a:off x="6501416" y="3966501"/>
                <a:ext cx="1631279" cy="300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𝑌</m:t>
                              </m:r>
                            </m:e>
                            <m:sup>
                              <m:r>
                                <a:rPr lang="zh-CN" altLang="en-US" i="0">
                                  <a:latin typeface="Cambria Math" panose="02040503050406030204" pitchFamily="18" charset="0"/>
                                </a:rPr>
                                <m:t>∗</m:t>
                              </m:r>
                            </m:sup>
                          </m:sSup>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2</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3</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4</m:t>
                              </m:r>
                            </m:sub>
                          </m:sSub>
                        </m:e>
                      </m:d>
                    </m:oMath>
                  </m:oMathPara>
                </a14:m>
                <a:endParaRPr lang="zh-CN" altLang="en-US" dirty="0"/>
              </a:p>
            </p:txBody>
          </p:sp>
        </mc:Choice>
        <mc:Fallback>
          <p:sp>
            <p:nvSpPr>
              <p:cNvPr id="20" name="矩形 19">
                <a:extLst>
                  <a:ext uri="{FF2B5EF4-FFF2-40B4-BE49-F238E27FC236}">
                    <a16:creationId xmlns:a16="http://schemas.microsoft.com/office/drawing/2014/main" id="{9C6A9A57-E362-4B49-BA63-1D5C0E94C2D7}"/>
                  </a:ext>
                </a:extLst>
              </p:cNvPr>
              <p:cNvSpPr>
                <a:spLocks noRot="1" noChangeAspect="1" noMove="1" noResize="1" noEditPoints="1" noAdjustHandles="1" noChangeArrowheads="1" noChangeShapeType="1" noTextEdit="1"/>
              </p:cNvSpPr>
              <p:nvPr/>
            </p:nvSpPr>
            <p:spPr>
              <a:xfrm>
                <a:off x="6501416" y="3966501"/>
                <a:ext cx="1631279" cy="300082"/>
              </a:xfrm>
              <a:prstGeom prst="rect">
                <a:avLst/>
              </a:prstGeom>
              <a:blipFill>
                <a:blip r:embed="rId5"/>
                <a:stretch>
                  <a:fillRect t="-108163" r="-23596" b="-16530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矩形 20">
                <a:extLst>
                  <a:ext uri="{FF2B5EF4-FFF2-40B4-BE49-F238E27FC236}">
                    <a16:creationId xmlns:a16="http://schemas.microsoft.com/office/drawing/2014/main" id="{C13FCAB2-B1C3-4C6F-A707-3A674F1A402C}"/>
                  </a:ext>
                </a:extLst>
              </p:cNvPr>
              <p:cNvSpPr/>
              <p:nvPr/>
            </p:nvSpPr>
            <p:spPr>
              <a:xfrm>
                <a:off x="5108413" y="4590406"/>
                <a:ext cx="1349537" cy="300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𝐿</m:t>
                      </m:r>
                      <m:r>
                        <a:rPr lang="zh-CN" altLang="en-US" i="0">
                          <a:latin typeface="Cambria Math" panose="02040503050406030204" pitchFamily="18" charset="0"/>
                        </a:rPr>
                        <m:t>=</m:t>
                      </m:r>
                      <m:d>
                        <m:dPr>
                          <m:begChr m:val="{"/>
                          <m:endChr m:val="}"/>
                          <m:ctrlPr>
                            <a:rPr lang="zh-CN" altLang="en-US" i="1">
                              <a:latin typeface="Cambria Math" panose="02040503050406030204" pitchFamily="18" charset="0"/>
                            </a:rPr>
                          </m:ctrlPr>
                        </m:dPr>
                        <m:e>
                          <m:r>
                            <a:rPr lang="zh-CN" altLang="en-US" i="1">
                              <a:latin typeface="Cambria Math" panose="02040503050406030204" pitchFamily="18" charset="0"/>
                            </a:rPr>
                            <m:t>𝐵</m:t>
                          </m:r>
                          <m:r>
                            <a:rPr lang="zh-CN" altLang="en-US" i="0">
                              <a:latin typeface="Cambria Math" panose="02040503050406030204" pitchFamily="18" charset="0"/>
                            </a:rPr>
                            <m:t>,</m:t>
                          </m:r>
                          <m:r>
                            <a:rPr lang="zh-CN" altLang="en-US" i="1">
                              <a:latin typeface="Cambria Math" panose="02040503050406030204" pitchFamily="18" charset="0"/>
                            </a:rPr>
                            <m:t>𝑀</m:t>
                          </m:r>
                          <m:r>
                            <a:rPr lang="zh-CN" altLang="en-US" i="0">
                              <a:latin typeface="Cambria Math" panose="02040503050406030204" pitchFamily="18" charset="0"/>
                            </a:rPr>
                            <m:t>,</m:t>
                          </m:r>
                          <m:r>
                            <a:rPr lang="zh-CN" altLang="en-US" i="1">
                              <a:latin typeface="Cambria Math" panose="02040503050406030204" pitchFamily="18" charset="0"/>
                            </a:rPr>
                            <m:t>𝐸</m:t>
                          </m:r>
                          <m:r>
                            <a:rPr lang="zh-CN" altLang="en-US" i="0">
                              <a:latin typeface="Cambria Math" panose="02040503050406030204" pitchFamily="18" charset="0"/>
                            </a:rPr>
                            <m:t>,</m:t>
                          </m:r>
                          <m:r>
                            <a:rPr lang="zh-CN" altLang="en-US" i="1">
                              <a:latin typeface="Cambria Math" panose="02040503050406030204" pitchFamily="18" charset="0"/>
                            </a:rPr>
                            <m:t>𝑆</m:t>
                          </m:r>
                        </m:e>
                      </m:d>
                    </m:oMath>
                  </m:oMathPara>
                </a14:m>
                <a:endParaRPr lang="zh-CN" altLang="en-US" dirty="0"/>
              </a:p>
            </p:txBody>
          </p:sp>
        </mc:Choice>
        <mc:Fallback>
          <p:sp>
            <p:nvSpPr>
              <p:cNvPr id="21" name="矩形 20">
                <a:extLst>
                  <a:ext uri="{FF2B5EF4-FFF2-40B4-BE49-F238E27FC236}">
                    <a16:creationId xmlns:a16="http://schemas.microsoft.com/office/drawing/2014/main" id="{C13FCAB2-B1C3-4C6F-A707-3A674F1A402C}"/>
                  </a:ext>
                </a:extLst>
              </p:cNvPr>
              <p:cNvSpPr>
                <a:spLocks noRot="1" noChangeAspect="1" noMove="1" noResize="1" noEditPoints="1" noAdjustHandles="1" noChangeArrowheads="1" noChangeShapeType="1" noTextEdit="1"/>
              </p:cNvSpPr>
              <p:nvPr/>
            </p:nvSpPr>
            <p:spPr>
              <a:xfrm>
                <a:off x="5108413" y="4590406"/>
                <a:ext cx="1349537" cy="300082"/>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1708443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45609" y="347044"/>
            <a:ext cx="216028" cy="216000"/>
            <a:chOff x="1827622" y="1343919"/>
            <a:chExt cx="2304000" cy="2304000"/>
          </a:xfrm>
        </p:grpSpPr>
        <p:sp>
          <p:nvSpPr>
            <p:cNvPr id="11" name="椭圆 10"/>
            <p:cNvSpPr/>
            <p:nvPr/>
          </p:nvSpPr>
          <p:spPr>
            <a:xfrm>
              <a:off x="1827622" y="1343919"/>
              <a:ext cx="2304000" cy="2304000"/>
            </a:xfrm>
            <a:prstGeom prst="ellipse">
              <a:avLst/>
            </a:prstGeom>
            <a:gradFill flip="none" rotWithShape="1">
              <a:gsLst>
                <a:gs pos="100000">
                  <a:schemeClr val="tx1">
                    <a:lumMod val="85000"/>
                    <a:lumOff val="15000"/>
                  </a:schemeClr>
                </a:gs>
                <a:gs pos="0">
                  <a:schemeClr val="tx1">
                    <a:lumMod val="65000"/>
                    <a:lumOff val="35000"/>
                  </a:schemeClr>
                </a:gs>
              </a:gsLst>
              <a:path path="circle">
                <a:fillToRect l="100000" b="100000"/>
              </a:path>
              <a:tileRect t="-100000" r="-100000"/>
            </a:grad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sp>
          <p:nvSpPr>
            <p:cNvPr id="12" name="椭圆 11"/>
            <p:cNvSpPr/>
            <p:nvPr/>
          </p:nvSpPr>
          <p:spPr>
            <a:xfrm>
              <a:off x="1877481" y="1393778"/>
              <a:ext cx="2204282" cy="2204282"/>
            </a:xfrm>
            <a:prstGeom prst="ellipse">
              <a:avLst/>
            </a:prstGeom>
            <a:gradFill flip="none" rotWithShape="1">
              <a:gsLst>
                <a:gs pos="0">
                  <a:srgbClr val="C00000"/>
                </a:gs>
                <a:gs pos="100000">
                  <a:srgbClr val="FF0000"/>
                </a:gs>
              </a:gsLst>
              <a:path path="circle">
                <a:fillToRect l="100000" b="100000"/>
              </a:path>
              <a:tileRect t="-100000" r="-100000"/>
            </a:gradFill>
            <a:ln w="12700">
              <a:gradFill>
                <a:gsLst>
                  <a:gs pos="100000">
                    <a:srgbClr val="C00000"/>
                  </a:gs>
                  <a:gs pos="0">
                    <a:srgbClr val="FF000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grpSp>
      <p:sp>
        <p:nvSpPr>
          <p:cNvPr id="13" name="TextBox 4"/>
          <p:cNvSpPr txBox="1"/>
          <p:nvPr/>
        </p:nvSpPr>
        <p:spPr>
          <a:xfrm>
            <a:off x="737076" y="235654"/>
            <a:ext cx="1677382" cy="438582"/>
          </a:xfrm>
          <a:prstGeom prst="rect">
            <a:avLst/>
          </a:prstGeom>
          <a:noFill/>
        </p:spPr>
        <p:txBody>
          <a:bodyPr wrap="none" lIns="68580" tIns="34290" rIns="68580" bIns="34290" rtlCol="0">
            <a:spAutoFit/>
          </a:bodyPr>
          <a:lstStyle/>
          <a:p>
            <a:r>
              <a:rPr lang="zh-CN" altLang="en-US" sz="2400" dirty="0">
                <a:solidFill>
                  <a:srgbClr val="C00000"/>
                </a:solidFill>
                <a:latin typeface="微软雅黑" pitchFamily="34" charset="-122"/>
                <a:ea typeface="微软雅黑" pitchFamily="34" charset="-122"/>
              </a:rPr>
              <a:t>改进的模型</a:t>
            </a:r>
          </a:p>
        </p:txBody>
      </p:sp>
      <p:cxnSp>
        <p:nvCxnSpPr>
          <p:cNvPr id="14" name="直接连接符 13"/>
          <p:cNvCxnSpPr>
            <a:cxnSpLocks/>
          </p:cNvCxnSpPr>
          <p:nvPr/>
        </p:nvCxnSpPr>
        <p:spPr>
          <a:xfrm flipV="1">
            <a:off x="491308" y="695345"/>
            <a:ext cx="8025265" cy="340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 name="Freeform 6"/>
          <p:cNvSpPr>
            <a:spLocks noEditPoints="1"/>
          </p:cNvSpPr>
          <p:nvPr/>
        </p:nvSpPr>
        <p:spPr bwMode="auto">
          <a:xfrm>
            <a:off x="8499997" y="376722"/>
            <a:ext cx="319470" cy="320636"/>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zh-CN" altLang="en-US" sz="1400">
              <a:solidFill>
                <a:prstClr val="black"/>
              </a:solidFill>
            </a:endParaRPr>
          </a:p>
        </p:txBody>
      </p:sp>
      <p:sp>
        <p:nvSpPr>
          <p:cNvPr id="3" name="灯片编号占位符 2">
            <a:extLst>
              <a:ext uri="{FF2B5EF4-FFF2-40B4-BE49-F238E27FC236}">
                <a16:creationId xmlns:a16="http://schemas.microsoft.com/office/drawing/2014/main" id="{6DFE0AA6-5A7D-46FB-A5E7-7967D67742A7}"/>
              </a:ext>
            </a:extLst>
          </p:cNvPr>
          <p:cNvSpPr>
            <a:spLocks noGrp="1"/>
          </p:cNvSpPr>
          <p:nvPr>
            <p:ph type="sldNum" sz="quarter" idx="12"/>
          </p:nvPr>
        </p:nvSpPr>
        <p:spPr/>
        <p:txBody>
          <a:bodyPr/>
          <a:lstStyle/>
          <a:p>
            <a:r>
              <a:rPr lang="en-US" altLang="zh-CN" dirty="0"/>
              <a:t>		</a:t>
            </a:r>
            <a:fld id="{7B683D06-1B2D-4418-9191-09774B5762B3}" type="slidenum">
              <a:rPr lang="zh-CN" altLang="en-US" smtClean="0"/>
              <a:t>23</a:t>
            </a:fld>
            <a:r>
              <a:rPr lang="en-US" altLang="zh-CN" dirty="0"/>
              <a:t>/35</a:t>
            </a:r>
            <a:endParaRPr lang="zh-CN" altLang="en-US" dirty="0"/>
          </a:p>
        </p:txBody>
      </p:sp>
      <p:pic>
        <p:nvPicPr>
          <p:cNvPr id="5" name="图片 4">
            <a:extLst>
              <a:ext uri="{FF2B5EF4-FFF2-40B4-BE49-F238E27FC236}">
                <a16:creationId xmlns:a16="http://schemas.microsoft.com/office/drawing/2014/main" id="{C2CCC2F7-734C-4887-87D3-9C70178B20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609" y="876992"/>
            <a:ext cx="8328001" cy="2985115"/>
          </a:xfrm>
          <a:prstGeom prst="rect">
            <a:avLst/>
          </a:prstGeom>
        </p:spPr>
      </p:pic>
      <p:sp>
        <p:nvSpPr>
          <p:cNvPr id="6" name="文本框 5">
            <a:extLst>
              <a:ext uri="{FF2B5EF4-FFF2-40B4-BE49-F238E27FC236}">
                <a16:creationId xmlns:a16="http://schemas.microsoft.com/office/drawing/2014/main" id="{F7377E73-573A-4AE1-BAA5-8DD4A1FB3C8A}"/>
              </a:ext>
            </a:extLst>
          </p:cNvPr>
          <p:cNvSpPr txBox="1"/>
          <p:nvPr/>
        </p:nvSpPr>
        <p:spPr>
          <a:xfrm>
            <a:off x="737076" y="4246442"/>
            <a:ext cx="8022693"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作者提出来的多标准分词模型，增加了一个共享层，共享层是由</a:t>
            </a:r>
            <a:r>
              <a:rPr lang="en-US" altLang="zh-CN" sz="1600" dirty="0">
                <a:latin typeface="微软雅黑" panose="020B0503020204020204" pitchFamily="34" charset="-122"/>
                <a:ea typeface="微软雅黑" panose="020B0503020204020204" pitchFamily="34" charset="-122"/>
              </a:rPr>
              <a:t>8</a:t>
            </a:r>
            <a:r>
              <a:rPr lang="zh-CN" altLang="en-US" sz="1600" dirty="0">
                <a:latin typeface="微软雅黑" panose="020B0503020204020204" pitchFamily="34" charset="-122"/>
                <a:ea typeface="微软雅黑" panose="020B0503020204020204" pitchFamily="34" charset="-122"/>
              </a:rPr>
              <a:t>种语料共同建立的</a:t>
            </a:r>
          </a:p>
        </p:txBody>
      </p:sp>
    </p:spTree>
    <p:extLst>
      <p:ext uri="{BB962C8B-B14F-4D97-AF65-F5344CB8AC3E}">
        <p14:creationId xmlns:p14="http://schemas.microsoft.com/office/powerpoint/2010/main" val="338263015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45609" y="347044"/>
            <a:ext cx="216028" cy="216000"/>
            <a:chOff x="1827622" y="1343919"/>
            <a:chExt cx="2304000" cy="2304000"/>
          </a:xfrm>
        </p:grpSpPr>
        <p:sp>
          <p:nvSpPr>
            <p:cNvPr id="11" name="椭圆 10"/>
            <p:cNvSpPr/>
            <p:nvPr/>
          </p:nvSpPr>
          <p:spPr>
            <a:xfrm>
              <a:off x="1827622" y="1343919"/>
              <a:ext cx="2304000" cy="2304000"/>
            </a:xfrm>
            <a:prstGeom prst="ellipse">
              <a:avLst/>
            </a:prstGeom>
            <a:gradFill flip="none" rotWithShape="1">
              <a:gsLst>
                <a:gs pos="100000">
                  <a:schemeClr val="tx1">
                    <a:lumMod val="85000"/>
                    <a:lumOff val="15000"/>
                  </a:schemeClr>
                </a:gs>
                <a:gs pos="0">
                  <a:schemeClr val="tx1">
                    <a:lumMod val="65000"/>
                    <a:lumOff val="35000"/>
                  </a:schemeClr>
                </a:gs>
              </a:gsLst>
              <a:path path="circle">
                <a:fillToRect l="100000" b="100000"/>
              </a:path>
              <a:tileRect t="-100000" r="-100000"/>
            </a:grad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sp>
          <p:nvSpPr>
            <p:cNvPr id="12" name="椭圆 11"/>
            <p:cNvSpPr/>
            <p:nvPr/>
          </p:nvSpPr>
          <p:spPr>
            <a:xfrm>
              <a:off x="1877481" y="1393778"/>
              <a:ext cx="2204282" cy="2204282"/>
            </a:xfrm>
            <a:prstGeom prst="ellipse">
              <a:avLst/>
            </a:prstGeom>
            <a:gradFill flip="none" rotWithShape="1">
              <a:gsLst>
                <a:gs pos="0">
                  <a:srgbClr val="C00000"/>
                </a:gs>
                <a:gs pos="100000">
                  <a:srgbClr val="FF0000"/>
                </a:gs>
              </a:gsLst>
              <a:path path="circle">
                <a:fillToRect l="100000" b="100000"/>
              </a:path>
              <a:tileRect t="-100000" r="-100000"/>
            </a:gradFill>
            <a:ln w="12700">
              <a:gradFill>
                <a:gsLst>
                  <a:gs pos="100000">
                    <a:srgbClr val="C00000"/>
                  </a:gs>
                  <a:gs pos="0">
                    <a:srgbClr val="FF000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grpSp>
      <p:sp>
        <p:nvSpPr>
          <p:cNvPr id="13" name="TextBox 4"/>
          <p:cNvSpPr txBox="1"/>
          <p:nvPr/>
        </p:nvSpPr>
        <p:spPr>
          <a:xfrm>
            <a:off x="737076" y="235654"/>
            <a:ext cx="1677382" cy="438582"/>
          </a:xfrm>
          <a:prstGeom prst="rect">
            <a:avLst/>
          </a:prstGeom>
          <a:noFill/>
        </p:spPr>
        <p:txBody>
          <a:bodyPr wrap="none" lIns="68580" tIns="34290" rIns="68580" bIns="34290" rtlCol="0">
            <a:spAutoFit/>
          </a:bodyPr>
          <a:lstStyle/>
          <a:p>
            <a:r>
              <a:rPr lang="zh-CN" altLang="en-US" sz="2400" dirty="0">
                <a:solidFill>
                  <a:srgbClr val="C00000"/>
                </a:solidFill>
                <a:latin typeface="微软雅黑" pitchFamily="34" charset="-122"/>
                <a:ea typeface="微软雅黑" pitchFamily="34" charset="-122"/>
              </a:rPr>
              <a:t>改进的模型</a:t>
            </a:r>
          </a:p>
        </p:txBody>
      </p:sp>
      <p:cxnSp>
        <p:nvCxnSpPr>
          <p:cNvPr id="14" name="直接连接符 13"/>
          <p:cNvCxnSpPr>
            <a:cxnSpLocks/>
          </p:cNvCxnSpPr>
          <p:nvPr/>
        </p:nvCxnSpPr>
        <p:spPr>
          <a:xfrm flipV="1">
            <a:off x="491308" y="695345"/>
            <a:ext cx="8025265" cy="340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 name="Freeform 6"/>
          <p:cNvSpPr>
            <a:spLocks noEditPoints="1"/>
          </p:cNvSpPr>
          <p:nvPr/>
        </p:nvSpPr>
        <p:spPr bwMode="auto">
          <a:xfrm>
            <a:off x="8499997" y="376722"/>
            <a:ext cx="319470" cy="320636"/>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zh-CN" altLang="en-US" sz="1400">
              <a:solidFill>
                <a:prstClr val="black"/>
              </a:solidFill>
            </a:endParaRPr>
          </a:p>
        </p:txBody>
      </p:sp>
      <p:sp>
        <p:nvSpPr>
          <p:cNvPr id="3" name="灯片编号占位符 2">
            <a:extLst>
              <a:ext uri="{FF2B5EF4-FFF2-40B4-BE49-F238E27FC236}">
                <a16:creationId xmlns:a16="http://schemas.microsoft.com/office/drawing/2014/main" id="{6DFE0AA6-5A7D-46FB-A5E7-7967D67742A7}"/>
              </a:ext>
            </a:extLst>
          </p:cNvPr>
          <p:cNvSpPr>
            <a:spLocks noGrp="1"/>
          </p:cNvSpPr>
          <p:nvPr>
            <p:ph type="sldNum" sz="quarter" idx="12"/>
          </p:nvPr>
        </p:nvSpPr>
        <p:spPr/>
        <p:txBody>
          <a:bodyPr/>
          <a:lstStyle/>
          <a:p>
            <a:r>
              <a:rPr lang="en-US" altLang="zh-CN" dirty="0"/>
              <a:t>		</a:t>
            </a:r>
            <a:fld id="{7B683D06-1B2D-4418-9191-09774B5762B3}" type="slidenum">
              <a:rPr lang="zh-CN" altLang="en-US" smtClean="0"/>
              <a:t>24</a:t>
            </a:fld>
            <a:r>
              <a:rPr lang="en-US" altLang="zh-CN" dirty="0"/>
              <a:t>/35</a:t>
            </a:r>
            <a:endParaRPr lang="zh-CN" altLang="en-US" dirty="0"/>
          </a:p>
        </p:txBody>
      </p:sp>
      <p:sp>
        <p:nvSpPr>
          <p:cNvPr id="6" name="文本框 5">
            <a:extLst>
              <a:ext uri="{FF2B5EF4-FFF2-40B4-BE49-F238E27FC236}">
                <a16:creationId xmlns:a16="http://schemas.microsoft.com/office/drawing/2014/main" id="{F7377E73-573A-4AE1-BAA5-8DD4A1FB3C8A}"/>
              </a:ext>
            </a:extLst>
          </p:cNvPr>
          <p:cNvSpPr txBox="1"/>
          <p:nvPr/>
        </p:nvSpPr>
        <p:spPr>
          <a:xfrm>
            <a:off x="3277154" y="779784"/>
            <a:ext cx="5542313" cy="2973122"/>
          </a:xfrm>
          <a:prstGeom prst="rect">
            <a:avLst/>
          </a:prstGeom>
          <a:noFill/>
        </p:spPr>
        <p:txBody>
          <a:bodyPr wrap="square" rtlCol="0">
            <a:spAutoFit/>
          </a:bodyPr>
          <a:lstStyle/>
          <a:p>
            <a:pPr>
              <a:lnSpc>
                <a:spcPct val="130000"/>
              </a:lnSpc>
            </a:pPr>
            <a:r>
              <a:rPr lang="zh-CN" altLang="en-US" sz="1200" dirty="0">
                <a:latin typeface="微软雅黑" panose="020B0503020204020204" pitchFamily="34" charset="-122"/>
                <a:ea typeface="微软雅黑" panose="020B0503020204020204" pitchFamily="34" charset="-122"/>
              </a:rPr>
              <a:t>黄色方框：是一个双向的</a:t>
            </a:r>
            <a:r>
              <a:rPr lang="en-US" altLang="zh-CN" sz="1200" dirty="0">
                <a:latin typeface="微软雅黑" panose="020B0503020204020204" pitchFamily="34" charset="-122"/>
                <a:ea typeface="微软雅黑" panose="020B0503020204020204" pitchFamily="34" charset="-122"/>
              </a:rPr>
              <a:t>LSTM</a:t>
            </a:r>
            <a:r>
              <a:rPr lang="zh-CN" altLang="en-US" sz="1200" dirty="0">
                <a:latin typeface="微软雅黑" panose="020B0503020204020204" pitchFamily="34" charset="-122"/>
                <a:ea typeface="微软雅黑" panose="020B0503020204020204" pitchFamily="34" charset="-122"/>
              </a:rPr>
              <a:t>组成，表示共享层，由</a:t>
            </a:r>
            <a:r>
              <a:rPr lang="en-US" altLang="zh-CN" sz="1200" dirty="0">
                <a:latin typeface="微软雅黑" panose="020B0503020204020204" pitchFamily="34" charset="-122"/>
                <a:ea typeface="微软雅黑" panose="020B0503020204020204" pitchFamily="34" charset="-122"/>
              </a:rPr>
              <a:t>8</a:t>
            </a:r>
            <a:r>
              <a:rPr lang="zh-CN" altLang="en-US" sz="1200" dirty="0">
                <a:latin typeface="微软雅黑" panose="020B0503020204020204" pitchFamily="34" charset="-122"/>
                <a:ea typeface="微软雅黑" panose="020B0503020204020204" pitchFamily="34" charset="-122"/>
              </a:rPr>
              <a:t>种语料同时训练得到的</a:t>
            </a:r>
            <a:endParaRPr lang="en-US" altLang="zh-CN" sz="1200" dirty="0">
              <a:latin typeface="微软雅黑" panose="020B0503020204020204" pitchFamily="34" charset="-122"/>
              <a:ea typeface="微软雅黑" panose="020B0503020204020204" pitchFamily="34" charset="-122"/>
            </a:endParaRPr>
          </a:p>
          <a:p>
            <a:pPr>
              <a:lnSpc>
                <a:spcPct val="130000"/>
              </a:lnSpc>
            </a:pPr>
            <a:endParaRPr lang="en-US" altLang="zh-CN" sz="1200" dirty="0">
              <a:latin typeface="微软雅黑" panose="020B0503020204020204" pitchFamily="34" charset="-122"/>
              <a:ea typeface="微软雅黑" panose="020B0503020204020204" pitchFamily="34" charset="-122"/>
            </a:endParaRPr>
          </a:p>
          <a:p>
            <a:pPr>
              <a:lnSpc>
                <a:spcPct val="130000"/>
              </a:lnSpc>
            </a:pPr>
            <a:r>
              <a:rPr lang="zh-CN" altLang="en-US" sz="1200" dirty="0">
                <a:latin typeface="微软雅黑" panose="020B0503020204020204" pitchFamily="34" charset="-122"/>
                <a:ea typeface="微软雅黑" panose="020B0503020204020204" pitchFamily="34" charset="-122"/>
              </a:rPr>
              <a:t>灰绿色方框：也是一个双向的</a:t>
            </a:r>
            <a:r>
              <a:rPr lang="en-US" altLang="zh-CN" sz="1200" dirty="0">
                <a:latin typeface="微软雅黑" panose="020B0503020204020204" pitchFamily="34" charset="-122"/>
                <a:ea typeface="微软雅黑" panose="020B0503020204020204" pitchFamily="34" charset="-122"/>
              </a:rPr>
              <a:t>LSTM</a:t>
            </a:r>
            <a:r>
              <a:rPr lang="zh-CN" altLang="en-US" sz="1200" dirty="0">
                <a:latin typeface="微软雅黑" panose="020B0503020204020204" pitchFamily="34" charset="-122"/>
                <a:ea typeface="微软雅黑" panose="020B0503020204020204" pitchFamily="34" charset="-122"/>
              </a:rPr>
              <a:t>组成，表示私有层，由每一种语料单独训练</a:t>
            </a:r>
            <a:endParaRPr lang="en-US" altLang="zh-CN" sz="1200" dirty="0">
              <a:latin typeface="微软雅黑" panose="020B0503020204020204" pitchFamily="34" charset="-122"/>
              <a:ea typeface="微软雅黑" panose="020B0503020204020204" pitchFamily="34" charset="-122"/>
            </a:endParaRPr>
          </a:p>
          <a:p>
            <a:pPr>
              <a:lnSpc>
                <a:spcPct val="130000"/>
              </a:lnSpc>
            </a:pPr>
            <a:endParaRPr lang="en-US" altLang="zh-CN" sz="1200" dirty="0">
              <a:latin typeface="微软雅黑" panose="020B0503020204020204" pitchFamily="34" charset="-122"/>
              <a:ea typeface="微软雅黑" panose="020B0503020204020204" pitchFamily="34" charset="-122"/>
            </a:endParaRPr>
          </a:p>
          <a:p>
            <a:pPr>
              <a:lnSpc>
                <a:spcPct val="130000"/>
              </a:lnSpc>
            </a:pPr>
            <a:r>
              <a:rPr lang="zh-CN" altLang="en-US" sz="1200" dirty="0">
                <a:latin typeface="微软雅黑" panose="020B0503020204020204" pitchFamily="34" charset="-122"/>
                <a:ea typeface="微软雅黑" panose="020B0503020204020204" pitchFamily="34" charset="-122"/>
              </a:rPr>
              <a:t>红色线条：表示将共享层的输出作为私有层和</a:t>
            </a:r>
            <a:r>
              <a:rPr lang="en-US" altLang="zh-CN" sz="1200" dirty="0">
                <a:latin typeface="微软雅黑" panose="020B0503020204020204" pitchFamily="34" charset="-122"/>
                <a:ea typeface="微软雅黑" panose="020B0503020204020204" pitchFamily="34" charset="-122"/>
              </a:rPr>
              <a:t>CRF</a:t>
            </a:r>
            <a:r>
              <a:rPr lang="zh-CN" altLang="en-US" sz="1200" dirty="0">
                <a:latin typeface="微软雅黑" panose="020B0503020204020204" pitchFamily="34" charset="-122"/>
                <a:ea typeface="微软雅黑" panose="020B0503020204020204" pitchFamily="34" charset="-122"/>
              </a:rPr>
              <a:t>层的输入</a:t>
            </a:r>
            <a:endParaRPr lang="en-US" altLang="zh-CN" sz="1200" dirty="0">
              <a:latin typeface="微软雅黑" panose="020B0503020204020204" pitchFamily="34" charset="-122"/>
              <a:ea typeface="微软雅黑" panose="020B0503020204020204" pitchFamily="34" charset="-122"/>
            </a:endParaRPr>
          </a:p>
          <a:p>
            <a:pPr>
              <a:lnSpc>
                <a:spcPct val="130000"/>
              </a:lnSpc>
            </a:pPr>
            <a:endParaRPr lang="en-US" altLang="zh-CN" sz="1200" dirty="0">
              <a:latin typeface="微软雅黑" panose="020B0503020204020204" pitchFamily="34" charset="-122"/>
              <a:ea typeface="微软雅黑" panose="020B0503020204020204" pitchFamily="34" charset="-122"/>
            </a:endParaRPr>
          </a:p>
          <a:p>
            <a:pPr>
              <a:lnSpc>
                <a:spcPct val="130000"/>
              </a:lnSpc>
            </a:pPr>
            <a:r>
              <a:rPr lang="zh-CN" altLang="en-US" sz="1200" dirty="0">
                <a:latin typeface="微软雅黑" panose="020B0503020204020204" pitchFamily="34" charset="-122"/>
                <a:ea typeface="微软雅黑" panose="020B0503020204020204" pitchFamily="34" charset="-122"/>
              </a:rPr>
              <a:t>私有层的输入：由词向量和共享层的输出拼接起来</a:t>
            </a:r>
            <a:endParaRPr lang="en-US" altLang="zh-CN" sz="1200" dirty="0">
              <a:latin typeface="微软雅黑" panose="020B0503020204020204" pitchFamily="34" charset="-122"/>
              <a:ea typeface="微软雅黑" panose="020B0503020204020204" pitchFamily="34" charset="-122"/>
            </a:endParaRPr>
          </a:p>
          <a:p>
            <a:pPr>
              <a:lnSpc>
                <a:spcPct val="130000"/>
              </a:lnSpc>
            </a:pPr>
            <a:endParaRPr lang="en-US" altLang="zh-CN" sz="1200" dirty="0">
              <a:latin typeface="微软雅黑" panose="020B0503020204020204" pitchFamily="34" charset="-122"/>
              <a:ea typeface="微软雅黑" panose="020B0503020204020204" pitchFamily="34" charset="-122"/>
            </a:endParaRPr>
          </a:p>
          <a:p>
            <a:pPr>
              <a:lnSpc>
                <a:spcPct val="130000"/>
              </a:lnSpc>
            </a:pPr>
            <a:r>
              <a:rPr lang="en-US" altLang="zh-CN" sz="1200" dirty="0">
                <a:latin typeface="微软雅黑" panose="020B0503020204020204" pitchFamily="34" charset="-122"/>
                <a:ea typeface="微软雅黑" panose="020B0503020204020204" pitchFamily="34" charset="-122"/>
              </a:rPr>
              <a:t>CRF</a:t>
            </a:r>
            <a:r>
              <a:rPr lang="zh-CN" altLang="en-US" sz="1200" dirty="0">
                <a:latin typeface="微软雅黑" panose="020B0503020204020204" pitchFamily="34" charset="-122"/>
                <a:ea typeface="微软雅黑" panose="020B0503020204020204" pitchFamily="34" charset="-122"/>
              </a:rPr>
              <a:t>层的输入：由共享层的输出和私有层的输出拼接起来，并通过</a:t>
            </a:r>
            <a:r>
              <a:rPr lang="en-US" altLang="zh-CN" sz="1200" dirty="0" err="1">
                <a:latin typeface="微软雅黑" panose="020B0503020204020204" pitchFamily="34" charset="-122"/>
                <a:ea typeface="微软雅黑" panose="020B0503020204020204" pitchFamily="34" charset="-122"/>
              </a:rPr>
              <a:t>softmax</a:t>
            </a:r>
            <a:r>
              <a:rPr lang="zh-CN" altLang="en-US" sz="1200" dirty="0">
                <a:latin typeface="微软雅黑" panose="020B0503020204020204" pitchFamily="34" charset="-122"/>
                <a:ea typeface="微软雅黑" panose="020B0503020204020204" pitchFamily="34" charset="-122"/>
              </a:rPr>
              <a:t>组成的评分函数分类的结果作为其输入</a:t>
            </a:r>
            <a:endParaRPr lang="en-US" altLang="zh-CN" sz="1200" dirty="0">
              <a:latin typeface="微软雅黑" panose="020B0503020204020204" pitchFamily="34" charset="-122"/>
              <a:ea typeface="微软雅黑" panose="020B0503020204020204" pitchFamily="34" charset="-122"/>
            </a:endParaRPr>
          </a:p>
          <a:p>
            <a:pPr>
              <a:lnSpc>
                <a:spcPct val="130000"/>
              </a:lnSpc>
            </a:pPr>
            <a:endParaRPr lang="en-US" altLang="zh-CN" sz="1200" dirty="0">
              <a:latin typeface="微软雅黑" panose="020B0503020204020204" pitchFamily="34" charset="-122"/>
              <a:ea typeface="微软雅黑" panose="020B0503020204020204" pitchFamily="34" charset="-122"/>
            </a:endParaRPr>
          </a:p>
          <a:p>
            <a:pPr>
              <a:lnSpc>
                <a:spcPct val="130000"/>
              </a:lnSpc>
            </a:pPr>
            <a:r>
              <a:rPr lang="zh-CN" altLang="en-US" sz="1200" dirty="0">
                <a:latin typeface="微软雅黑" panose="020B0503020204020204" pitchFamily="34" charset="-122"/>
                <a:ea typeface="微软雅黑" panose="020B0503020204020204" pitchFamily="34" charset="-122"/>
              </a:rPr>
              <a:t>目标函数：</a:t>
            </a:r>
            <a:r>
              <a:rPr lang="en-US" altLang="zh-CN" sz="1200" dirty="0">
                <a:latin typeface="微软雅黑" panose="020B0503020204020204" pitchFamily="34" charset="-122"/>
                <a:ea typeface="微软雅黑" panose="020B0503020204020204" pitchFamily="34" charset="-122"/>
              </a:rPr>
              <a:t>M</a:t>
            </a:r>
            <a:r>
              <a:rPr lang="zh-CN" altLang="en-US" sz="1200" dirty="0">
                <a:latin typeface="微软雅黑" panose="020B0503020204020204" pitchFamily="34" charset="-122"/>
                <a:ea typeface="微软雅黑" panose="020B0503020204020204" pitchFamily="34" charset="-122"/>
              </a:rPr>
              <a:t>表示第</a:t>
            </a:r>
            <a:r>
              <a:rPr lang="en-US" altLang="zh-CN" sz="1200" dirty="0">
                <a:latin typeface="微软雅黑" panose="020B0503020204020204" pitchFamily="34" charset="-122"/>
                <a:ea typeface="微软雅黑" panose="020B0503020204020204" pitchFamily="34" charset="-122"/>
              </a:rPr>
              <a:t>m</a:t>
            </a:r>
            <a:r>
              <a:rPr lang="zh-CN" altLang="en-US" sz="1200" dirty="0">
                <a:latin typeface="微软雅黑" panose="020B0503020204020204" pitchFamily="34" charset="-122"/>
                <a:ea typeface="微软雅黑" panose="020B0503020204020204" pitchFamily="34" charset="-122"/>
              </a:rPr>
              <a:t>个语料库，</a:t>
            </a:r>
            <a:r>
              <a:rPr lang="en-US" altLang="zh-CN" sz="1200" dirty="0">
                <a:latin typeface="微软雅黑" panose="020B0503020204020204" pitchFamily="34" charset="-122"/>
                <a:ea typeface="微软雅黑" panose="020B0503020204020204" pitchFamily="34" charset="-122"/>
              </a:rPr>
              <a:t>Nm</a:t>
            </a:r>
            <a:r>
              <a:rPr lang="zh-CN" altLang="en-US" sz="1200" dirty="0">
                <a:latin typeface="微软雅黑" panose="020B0503020204020204" pitchFamily="34" charset="-122"/>
                <a:ea typeface="微软雅黑" panose="020B0503020204020204" pitchFamily="34" charset="-122"/>
              </a:rPr>
              <a:t>表示这个语料库中的第</a:t>
            </a:r>
            <a:r>
              <a:rPr lang="en-US" altLang="zh-CN" sz="1200" dirty="0" err="1">
                <a:latin typeface="微软雅黑" panose="020B0503020204020204" pitchFamily="34" charset="-122"/>
                <a:ea typeface="微软雅黑" panose="020B0503020204020204" pitchFamily="34" charset="-122"/>
              </a:rPr>
              <a:t>i</a:t>
            </a:r>
            <a:r>
              <a:rPr lang="zh-CN" altLang="en-US" sz="1200" dirty="0">
                <a:latin typeface="微软雅黑" panose="020B0503020204020204" pitchFamily="34" charset="-122"/>
                <a:ea typeface="微软雅黑" panose="020B0503020204020204" pitchFamily="34" charset="-122"/>
              </a:rPr>
              <a:t>个句子</a:t>
            </a:r>
          </a:p>
        </p:txBody>
      </p:sp>
      <p:pic>
        <p:nvPicPr>
          <p:cNvPr id="4" name="图片 3">
            <a:extLst>
              <a:ext uri="{FF2B5EF4-FFF2-40B4-BE49-F238E27FC236}">
                <a16:creationId xmlns:a16="http://schemas.microsoft.com/office/drawing/2014/main" id="{6F2C4912-3651-415B-A300-C9F97B1FCA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282" y="876991"/>
            <a:ext cx="2736361" cy="3499339"/>
          </a:xfrm>
          <a:prstGeom prst="rect">
            <a:avLst/>
          </a:prstGeom>
        </p:spPr>
      </p:pic>
      <p:pic>
        <p:nvPicPr>
          <p:cNvPr id="16" name="图片 15">
            <a:extLst>
              <a:ext uri="{FF2B5EF4-FFF2-40B4-BE49-F238E27FC236}">
                <a16:creationId xmlns:a16="http://schemas.microsoft.com/office/drawing/2014/main" id="{884D9794-0872-4784-BB39-4DD6245A22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7154" y="3795206"/>
            <a:ext cx="4000812" cy="1162248"/>
          </a:xfrm>
          <a:prstGeom prst="rect">
            <a:avLst/>
          </a:prstGeom>
        </p:spPr>
      </p:pic>
    </p:spTree>
    <p:extLst>
      <p:ext uri="{BB962C8B-B14F-4D97-AF65-F5344CB8AC3E}">
        <p14:creationId xmlns:p14="http://schemas.microsoft.com/office/powerpoint/2010/main" val="130827495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45609" y="347044"/>
            <a:ext cx="216028" cy="216000"/>
            <a:chOff x="1827622" y="1343919"/>
            <a:chExt cx="2304000" cy="2304000"/>
          </a:xfrm>
        </p:grpSpPr>
        <p:sp>
          <p:nvSpPr>
            <p:cNvPr id="11" name="椭圆 10"/>
            <p:cNvSpPr/>
            <p:nvPr/>
          </p:nvSpPr>
          <p:spPr>
            <a:xfrm>
              <a:off x="1827622" y="1343919"/>
              <a:ext cx="2304000" cy="2304000"/>
            </a:xfrm>
            <a:prstGeom prst="ellipse">
              <a:avLst/>
            </a:prstGeom>
            <a:gradFill flip="none" rotWithShape="1">
              <a:gsLst>
                <a:gs pos="100000">
                  <a:schemeClr val="tx1">
                    <a:lumMod val="85000"/>
                    <a:lumOff val="15000"/>
                  </a:schemeClr>
                </a:gs>
                <a:gs pos="0">
                  <a:schemeClr val="tx1">
                    <a:lumMod val="65000"/>
                    <a:lumOff val="35000"/>
                  </a:schemeClr>
                </a:gs>
              </a:gsLst>
              <a:path path="circle">
                <a:fillToRect l="100000" b="100000"/>
              </a:path>
              <a:tileRect t="-100000" r="-100000"/>
            </a:grad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sp>
          <p:nvSpPr>
            <p:cNvPr id="12" name="椭圆 11"/>
            <p:cNvSpPr/>
            <p:nvPr/>
          </p:nvSpPr>
          <p:spPr>
            <a:xfrm>
              <a:off x="1877481" y="1393778"/>
              <a:ext cx="2204282" cy="2204282"/>
            </a:xfrm>
            <a:prstGeom prst="ellipse">
              <a:avLst/>
            </a:prstGeom>
            <a:gradFill flip="none" rotWithShape="1">
              <a:gsLst>
                <a:gs pos="0">
                  <a:srgbClr val="C00000"/>
                </a:gs>
                <a:gs pos="100000">
                  <a:srgbClr val="FF0000"/>
                </a:gs>
              </a:gsLst>
              <a:path path="circle">
                <a:fillToRect l="100000" b="100000"/>
              </a:path>
              <a:tileRect t="-100000" r="-100000"/>
            </a:gradFill>
            <a:ln w="12700">
              <a:gradFill>
                <a:gsLst>
                  <a:gs pos="100000">
                    <a:srgbClr val="C00000"/>
                  </a:gs>
                  <a:gs pos="0">
                    <a:srgbClr val="FF000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grpSp>
      <p:sp>
        <p:nvSpPr>
          <p:cNvPr id="13" name="TextBox 4"/>
          <p:cNvSpPr txBox="1"/>
          <p:nvPr/>
        </p:nvSpPr>
        <p:spPr>
          <a:xfrm>
            <a:off x="737076" y="235654"/>
            <a:ext cx="1677382" cy="438582"/>
          </a:xfrm>
          <a:prstGeom prst="rect">
            <a:avLst/>
          </a:prstGeom>
          <a:noFill/>
        </p:spPr>
        <p:txBody>
          <a:bodyPr wrap="none" lIns="68580" tIns="34290" rIns="68580" bIns="34290" rtlCol="0">
            <a:spAutoFit/>
          </a:bodyPr>
          <a:lstStyle/>
          <a:p>
            <a:r>
              <a:rPr lang="zh-CN" altLang="en-US" sz="2400" dirty="0">
                <a:solidFill>
                  <a:srgbClr val="C00000"/>
                </a:solidFill>
                <a:latin typeface="微软雅黑" pitchFamily="34" charset="-122"/>
                <a:ea typeface="微软雅黑" pitchFamily="34" charset="-122"/>
              </a:rPr>
              <a:t>改进的模型</a:t>
            </a:r>
          </a:p>
        </p:txBody>
      </p:sp>
      <p:cxnSp>
        <p:nvCxnSpPr>
          <p:cNvPr id="14" name="直接连接符 13"/>
          <p:cNvCxnSpPr>
            <a:cxnSpLocks/>
          </p:cNvCxnSpPr>
          <p:nvPr/>
        </p:nvCxnSpPr>
        <p:spPr>
          <a:xfrm flipV="1">
            <a:off x="491308" y="695345"/>
            <a:ext cx="8025265" cy="340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 name="Freeform 6"/>
          <p:cNvSpPr>
            <a:spLocks noEditPoints="1"/>
          </p:cNvSpPr>
          <p:nvPr/>
        </p:nvSpPr>
        <p:spPr bwMode="auto">
          <a:xfrm>
            <a:off x="8499997" y="376722"/>
            <a:ext cx="319470" cy="320636"/>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zh-CN" altLang="en-US" sz="1400">
              <a:solidFill>
                <a:prstClr val="black"/>
              </a:solidFill>
            </a:endParaRPr>
          </a:p>
        </p:txBody>
      </p:sp>
      <p:sp>
        <p:nvSpPr>
          <p:cNvPr id="3" name="灯片编号占位符 2">
            <a:extLst>
              <a:ext uri="{FF2B5EF4-FFF2-40B4-BE49-F238E27FC236}">
                <a16:creationId xmlns:a16="http://schemas.microsoft.com/office/drawing/2014/main" id="{6DFE0AA6-5A7D-46FB-A5E7-7967D67742A7}"/>
              </a:ext>
            </a:extLst>
          </p:cNvPr>
          <p:cNvSpPr>
            <a:spLocks noGrp="1"/>
          </p:cNvSpPr>
          <p:nvPr>
            <p:ph type="sldNum" sz="quarter" idx="12"/>
          </p:nvPr>
        </p:nvSpPr>
        <p:spPr/>
        <p:txBody>
          <a:bodyPr/>
          <a:lstStyle/>
          <a:p>
            <a:r>
              <a:rPr lang="en-US" altLang="zh-CN" dirty="0"/>
              <a:t>		</a:t>
            </a:r>
            <a:fld id="{7B683D06-1B2D-4418-9191-09774B5762B3}" type="slidenum">
              <a:rPr lang="zh-CN" altLang="en-US" smtClean="0"/>
              <a:t>25</a:t>
            </a:fld>
            <a:r>
              <a:rPr lang="en-US" altLang="zh-CN" dirty="0"/>
              <a:t>/35</a:t>
            </a:r>
            <a:endParaRPr lang="zh-CN" altLang="en-US" dirty="0"/>
          </a:p>
        </p:txBody>
      </p:sp>
      <p:sp>
        <p:nvSpPr>
          <p:cNvPr id="2" name="矩形 1">
            <a:extLst>
              <a:ext uri="{FF2B5EF4-FFF2-40B4-BE49-F238E27FC236}">
                <a16:creationId xmlns:a16="http://schemas.microsoft.com/office/drawing/2014/main" id="{E31E887E-E0F9-48C1-87A2-40DC45C917E1}"/>
              </a:ext>
            </a:extLst>
          </p:cNvPr>
          <p:cNvSpPr/>
          <p:nvPr/>
        </p:nvSpPr>
        <p:spPr>
          <a:xfrm>
            <a:off x="5752849" y="1019950"/>
            <a:ext cx="2947599" cy="3483518"/>
          </a:xfrm>
          <a:prstGeom prst="rect">
            <a:avLst/>
          </a:prstGeom>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在尝试用以上多任务框架进行训练后，作者发现有 </a:t>
            </a:r>
            <a:r>
              <a:rPr lang="en-US" altLang="zh-CN" dirty="0">
                <a:latin typeface="微软雅黑" panose="020B0503020204020204" pitchFamily="34" charset="-122"/>
                <a:ea typeface="微软雅黑" panose="020B0503020204020204" pitchFamily="34" charset="-122"/>
              </a:rPr>
              <a:t>7 </a:t>
            </a:r>
            <a:r>
              <a:rPr lang="zh-CN" altLang="en-US" dirty="0">
                <a:latin typeface="微软雅黑" panose="020B0503020204020204" pitchFamily="34" charset="-122"/>
                <a:ea typeface="微软雅黑" panose="020B0503020204020204" pitchFamily="34" charset="-122"/>
              </a:rPr>
              <a:t>个语料上的分词准确率确实得到了提升，但是 </a:t>
            </a:r>
            <a:r>
              <a:rPr lang="en-US" altLang="zh-CN" dirty="0">
                <a:latin typeface="微软雅黑" panose="020B0503020204020204" pitchFamily="34" charset="-122"/>
                <a:ea typeface="微软雅黑" panose="020B0503020204020204" pitchFamily="34" charset="-122"/>
              </a:rPr>
              <a:t>MSRA </a:t>
            </a:r>
            <a:r>
              <a:rPr lang="zh-CN" altLang="en-US" dirty="0">
                <a:latin typeface="微软雅黑" panose="020B0503020204020204" pitchFamily="34" charset="-122"/>
                <a:ea typeface="微软雅黑" panose="020B0503020204020204" pitchFamily="34" charset="-122"/>
              </a:rPr>
              <a:t>语料的准确率下降。</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为什么呢？作者分析认为这可能是由于共享 </a:t>
            </a:r>
            <a:r>
              <a:rPr lang="en-US" altLang="zh-CN" dirty="0">
                <a:latin typeface="微软雅黑" panose="020B0503020204020204" pitchFamily="34" charset="-122"/>
                <a:ea typeface="微软雅黑" panose="020B0503020204020204" pitchFamily="34" charset="-122"/>
              </a:rPr>
              <a:t>LSTM </a:t>
            </a:r>
            <a:r>
              <a:rPr lang="zh-CN" altLang="en-US" dirty="0">
                <a:latin typeface="微软雅黑" panose="020B0503020204020204" pitchFamily="34" charset="-122"/>
                <a:ea typeface="微软雅黑" panose="020B0503020204020204" pitchFamily="34" charset="-122"/>
              </a:rPr>
              <a:t>模块所捕捉的特征并不「纯净」，里面可能混入了某个任务的私有特征，这些特征对 </a:t>
            </a:r>
            <a:r>
              <a:rPr lang="en-US" altLang="zh-CN" dirty="0">
                <a:latin typeface="微软雅黑" panose="020B0503020204020204" pitchFamily="34" charset="-122"/>
                <a:ea typeface="微软雅黑" panose="020B0503020204020204" pitchFamily="34" charset="-122"/>
              </a:rPr>
              <a:t>MSRA </a:t>
            </a:r>
            <a:r>
              <a:rPr lang="zh-CN" altLang="en-US" dirty="0">
                <a:latin typeface="微软雅黑" panose="020B0503020204020204" pitchFamily="34" charset="-122"/>
                <a:ea typeface="微软雅黑" panose="020B0503020204020204" pitchFamily="34" charset="-122"/>
              </a:rPr>
              <a:t>语料没有用，甚至可能反倒有害，才导致其准确率下降。</a:t>
            </a:r>
          </a:p>
        </p:txBody>
      </p:sp>
      <p:pic>
        <p:nvPicPr>
          <p:cNvPr id="7" name="图片 6">
            <a:extLst>
              <a:ext uri="{FF2B5EF4-FFF2-40B4-BE49-F238E27FC236}">
                <a16:creationId xmlns:a16="http://schemas.microsoft.com/office/drawing/2014/main" id="{0342B735-F054-408A-9FA6-AD8995F546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421" y="992859"/>
            <a:ext cx="5575428" cy="3578450"/>
          </a:xfrm>
          <a:prstGeom prst="rect">
            <a:avLst/>
          </a:prstGeom>
        </p:spPr>
      </p:pic>
    </p:spTree>
    <p:extLst>
      <p:ext uri="{BB962C8B-B14F-4D97-AF65-F5344CB8AC3E}">
        <p14:creationId xmlns:p14="http://schemas.microsoft.com/office/powerpoint/2010/main" val="86911207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45609" y="347044"/>
            <a:ext cx="216028" cy="216000"/>
            <a:chOff x="1827622" y="1343919"/>
            <a:chExt cx="2304000" cy="2304000"/>
          </a:xfrm>
        </p:grpSpPr>
        <p:sp>
          <p:nvSpPr>
            <p:cNvPr id="11" name="椭圆 10"/>
            <p:cNvSpPr/>
            <p:nvPr/>
          </p:nvSpPr>
          <p:spPr>
            <a:xfrm>
              <a:off x="1827622" y="1343919"/>
              <a:ext cx="2304000" cy="2304000"/>
            </a:xfrm>
            <a:prstGeom prst="ellipse">
              <a:avLst/>
            </a:prstGeom>
            <a:gradFill flip="none" rotWithShape="1">
              <a:gsLst>
                <a:gs pos="100000">
                  <a:schemeClr val="tx1">
                    <a:lumMod val="85000"/>
                    <a:lumOff val="15000"/>
                  </a:schemeClr>
                </a:gs>
                <a:gs pos="0">
                  <a:schemeClr val="tx1">
                    <a:lumMod val="65000"/>
                    <a:lumOff val="35000"/>
                  </a:schemeClr>
                </a:gs>
              </a:gsLst>
              <a:path path="circle">
                <a:fillToRect l="100000" b="100000"/>
              </a:path>
              <a:tileRect t="-100000" r="-100000"/>
            </a:grad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sp>
          <p:nvSpPr>
            <p:cNvPr id="12" name="椭圆 11"/>
            <p:cNvSpPr/>
            <p:nvPr/>
          </p:nvSpPr>
          <p:spPr>
            <a:xfrm>
              <a:off x="1877481" y="1393778"/>
              <a:ext cx="2204282" cy="2204282"/>
            </a:xfrm>
            <a:prstGeom prst="ellipse">
              <a:avLst/>
            </a:prstGeom>
            <a:gradFill flip="none" rotWithShape="1">
              <a:gsLst>
                <a:gs pos="0">
                  <a:srgbClr val="C00000"/>
                </a:gs>
                <a:gs pos="100000">
                  <a:srgbClr val="FF0000"/>
                </a:gs>
              </a:gsLst>
              <a:path path="circle">
                <a:fillToRect l="100000" b="100000"/>
              </a:path>
              <a:tileRect t="-100000" r="-100000"/>
            </a:gradFill>
            <a:ln w="12700">
              <a:gradFill>
                <a:gsLst>
                  <a:gs pos="100000">
                    <a:srgbClr val="C00000"/>
                  </a:gs>
                  <a:gs pos="0">
                    <a:srgbClr val="FF000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grpSp>
      <p:sp>
        <p:nvSpPr>
          <p:cNvPr id="13" name="TextBox 4"/>
          <p:cNvSpPr txBox="1"/>
          <p:nvPr/>
        </p:nvSpPr>
        <p:spPr>
          <a:xfrm>
            <a:off x="737076" y="235654"/>
            <a:ext cx="1677382" cy="438582"/>
          </a:xfrm>
          <a:prstGeom prst="rect">
            <a:avLst/>
          </a:prstGeom>
          <a:noFill/>
        </p:spPr>
        <p:txBody>
          <a:bodyPr wrap="none" lIns="68580" tIns="34290" rIns="68580" bIns="34290" rtlCol="0">
            <a:spAutoFit/>
          </a:bodyPr>
          <a:lstStyle/>
          <a:p>
            <a:r>
              <a:rPr lang="zh-CN" altLang="en-US" sz="2400" dirty="0">
                <a:solidFill>
                  <a:srgbClr val="C00000"/>
                </a:solidFill>
                <a:latin typeface="微软雅黑" pitchFamily="34" charset="-122"/>
                <a:ea typeface="微软雅黑" pitchFamily="34" charset="-122"/>
              </a:rPr>
              <a:t>改进的模型</a:t>
            </a:r>
          </a:p>
        </p:txBody>
      </p:sp>
      <p:cxnSp>
        <p:nvCxnSpPr>
          <p:cNvPr id="14" name="直接连接符 13"/>
          <p:cNvCxnSpPr>
            <a:cxnSpLocks/>
          </p:cNvCxnSpPr>
          <p:nvPr/>
        </p:nvCxnSpPr>
        <p:spPr>
          <a:xfrm flipV="1">
            <a:off x="491308" y="695345"/>
            <a:ext cx="8025265" cy="340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 name="Freeform 6"/>
          <p:cNvSpPr>
            <a:spLocks noEditPoints="1"/>
          </p:cNvSpPr>
          <p:nvPr/>
        </p:nvSpPr>
        <p:spPr bwMode="auto">
          <a:xfrm>
            <a:off x="8499997" y="376722"/>
            <a:ext cx="319470" cy="320636"/>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zh-CN" altLang="en-US" sz="1400">
              <a:solidFill>
                <a:prstClr val="black"/>
              </a:solidFill>
            </a:endParaRPr>
          </a:p>
        </p:txBody>
      </p:sp>
      <p:sp>
        <p:nvSpPr>
          <p:cNvPr id="3" name="灯片编号占位符 2">
            <a:extLst>
              <a:ext uri="{FF2B5EF4-FFF2-40B4-BE49-F238E27FC236}">
                <a16:creationId xmlns:a16="http://schemas.microsoft.com/office/drawing/2014/main" id="{6DFE0AA6-5A7D-46FB-A5E7-7967D67742A7}"/>
              </a:ext>
            </a:extLst>
          </p:cNvPr>
          <p:cNvSpPr>
            <a:spLocks noGrp="1"/>
          </p:cNvSpPr>
          <p:nvPr>
            <p:ph type="sldNum" sz="quarter" idx="12"/>
          </p:nvPr>
        </p:nvSpPr>
        <p:spPr/>
        <p:txBody>
          <a:bodyPr/>
          <a:lstStyle/>
          <a:p>
            <a:r>
              <a:rPr lang="en-US" altLang="zh-CN" dirty="0"/>
              <a:t>		</a:t>
            </a:r>
            <a:fld id="{7B683D06-1B2D-4418-9191-09774B5762B3}" type="slidenum">
              <a:rPr lang="zh-CN" altLang="en-US" smtClean="0"/>
              <a:t>26</a:t>
            </a:fld>
            <a:r>
              <a:rPr lang="en-US" altLang="zh-CN" dirty="0"/>
              <a:t>/35</a:t>
            </a:r>
            <a:endParaRPr lang="zh-CN" altLang="en-US" dirty="0"/>
          </a:p>
        </p:txBody>
      </p:sp>
      <p:sp>
        <p:nvSpPr>
          <p:cNvPr id="6" name="文本框 5">
            <a:extLst>
              <a:ext uri="{FF2B5EF4-FFF2-40B4-BE49-F238E27FC236}">
                <a16:creationId xmlns:a16="http://schemas.microsoft.com/office/drawing/2014/main" id="{F7377E73-573A-4AE1-BAA5-8DD4A1FB3C8A}"/>
              </a:ext>
            </a:extLst>
          </p:cNvPr>
          <p:cNvSpPr txBox="1"/>
          <p:nvPr/>
        </p:nvSpPr>
        <p:spPr>
          <a:xfrm>
            <a:off x="4395544" y="762065"/>
            <a:ext cx="4124812" cy="3577005"/>
          </a:xfrm>
          <a:prstGeom prst="rect">
            <a:avLst/>
          </a:prstGeom>
          <a:noFill/>
        </p:spPr>
        <p:txBody>
          <a:bodyPr wrap="square" rtlCol="0">
            <a:spAutoFit/>
          </a:bodyPr>
          <a:lstStyle/>
          <a:p>
            <a:pPr>
              <a:lnSpc>
                <a:spcPct val="130000"/>
              </a:lnSpc>
            </a:pPr>
            <a:r>
              <a:rPr lang="zh-CN" altLang="en-US" dirty="0">
                <a:latin typeface="微软雅黑" panose="020B0503020204020204" pitchFamily="34" charset="-122"/>
                <a:ea typeface="微软雅黑" panose="020B0503020204020204" pitchFamily="34" charset="-122"/>
              </a:rPr>
              <a:t>论文在上述多任务框架的基础应用对抗网络，提出了如下图所示的对抗多任务框架，它与之前框架的区别在于多了一个判别器（</a:t>
            </a:r>
            <a:r>
              <a:rPr lang="en-US" altLang="zh-CN" dirty="0">
                <a:latin typeface="微软雅黑" panose="020B0503020204020204" pitchFamily="34" charset="-122"/>
                <a:ea typeface="微软雅黑" panose="020B0503020204020204" pitchFamily="34" charset="-122"/>
              </a:rPr>
              <a:t>Discriminator</a:t>
            </a:r>
            <a:r>
              <a:rPr lang="zh-CN" altLang="en-US" dirty="0">
                <a:latin typeface="微软雅黑" panose="020B0503020204020204" pitchFamily="34" charset="-122"/>
                <a:ea typeface="微软雅黑" panose="020B0503020204020204" pitchFamily="34" charset="-122"/>
              </a:rPr>
              <a:t>）网络模块，负责检查共享特征中是否不小心混入了特定于某个任务的特征。</a:t>
            </a:r>
            <a:endParaRPr lang="en-US" altLang="zh-CN" dirty="0">
              <a:latin typeface="微软雅黑" panose="020B0503020204020204" pitchFamily="34" charset="-122"/>
              <a:ea typeface="微软雅黑" panose="020B0503020204020204" pitchFamily="34" charset="-122"/>
            </a:endParaRPr>
          </a:p>
          <a:p>
            <a:pPr>
              <a:lnSpc>
                <a:spcPct val="130000"/>
              </a:lnSpc>
            </a:pPr>
            <a:endParaRPr lang="en-US" altLang="zh-CN" dirty="0">
              <a:latin typeface="微软雅黑" panose="020B0503020204020204" pitchFamily="34" charset="-122"/>
              <a:ea typeface="微软雅黑" panose="020B0503020204020204" pitchFamily="34" charset="-122"/>
            </a:endParaRPr>
          </a:p>
          <a:p>
            <a:pPr>
              <a:lnSpc>
                <a:spcPct val="130000"/>
              </a:lnSpc>
            </a:pPr>
            <a:r>
              <a:rPr lang="zh-CN" altLang="en-US" dirty="0">
                <a:latin typeface="微软雅黑" panose="020B0503020204020204" pitchFamily="34" charset="-122"/>
                <a:ea typeface="微软雅黑" panose="020B0503020204020204" pitchFamily="34" charset="-122"/>
              </a:rPr>
              <a:t>假如判别器能够准确预测每一个共享特征向量的来源语料，则说明这些共享特征中混入了太多私有信息。所以反过来给共享 </a:t>
            </a:r>
            <a:r>
              <a:rPr lang="en-US" altLang="zh-CN" dirty="0">
                <a:latin typeface="微软雅黑" panose="020B0503020204020204" pitchFamily="34" charset="-122"/>
                <a:ea typeface="微软雅黑" panose="020B0503020204020204" pitchFamily="34" charset="-122"/>
              </a:rPr>
              <a:t>LSTM </a:t>
            </a:r>
            <a:r>
              <a:rPr lang="zh-CN" altLang="en-US" dirty="0">
                <a:latin typeface="微软雅黑" panose="020B0503020204020204" pitchFamily="34" charset="-122"/>
                <a:ea typeface="微软雅黑" panose="020B0503020204020204" pitchFamily="34" charset="-122"/>
              </a:rPr>
              <a:t>模块设定一个目标，让它跟判别器对抗，想办法让判别器预测不准。假如共享 </a:t>
            </a:r>
            <a:r>
              <a:rPr lang="en-US" altLang="zh-CN" dirty="0">
                <a:latin typeface="微软雅黑" panose="020B0503020204020204" pitchFamily="34" charset="-122"/>
                <a:ea typeface="微软雅黑" panose="020B0503020204020204" pitchFamily="34" charset="-122"/>
              </a:rPr>
              <a:t>LSTM </a:t>
            </a:r>
            <a:r>
              <a:rPr lang="zh-CN" altLang="en-US" dirty="0">
                <a:latin typeface="微软雅黑" panose="020B0503020204020204" pitchFamily="34" charset="-122"/>
                <a:ea typeface="微软雅黑" panose="020B0503020204020204" pitchFamily="34" charset="-122"/>
              </a:rPr>
              <a:t>模块成功让判别器分不清特征向量来自哪个语料，意味着已经把私有特征剥离出去了，从而保证了共享特征向量的纯净性。</a:t>
            </a:r>
          </a:p>
        </p:txBody>
      </p:sp>
      <p:pic>
        <p:nvPicPr>
          <p:cNvPr id="4" name="图片 3">
            <a:extLst>
              <a:ext uri="{FF2B5EF4-FFF2-40B4-BE49-F238E27FC236}">
                <a16:creationId xmlns:a16="http://schemas.microsoft.com/office/drawing/2014/main" id="{84252C9E-5136-4266-BD84-53A6681AF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6962" y="911065"/>
            <a:ext cx="3524828" cy="3047722"/>
          </a:xfrm>
          <a:prstGeom prst="rect">
            <a:avLst/>
          </a:prstGeom>
        </p:spPr>
      </p:pic>
    </p:spTree>
    <p:extLst>
      <p:ext uri="{BB962C8B-B14F-4D97-AF65-F5344CB8AC3E}">
        <p14:creationId xmlns:p14="http://schemas.microsoft.com/office/powerpoint/2010/main" val="248555669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45609" y="347044"/>
            <a:ext cx="216028" cy="216000"/>
            <a:chOff x="1827622" y="1343919"/>
            <a:chExt cx="2304000" cy="2304000"/>
          </a:xfrm>
        </p:grpSpPr>
        <p:sp>
          <p:nvSpPr>
            <p:cNvPr id="11" name="椭圆 10"/>
            <p:cNvSpPr/>
            <p:nvPr/>
          </p:nvSpPr>
          <p:spPr>
            <a:xfrm>
              <a:off x="1827622" y="1343919"/>
              <a:ext cx="2304000" cy="2304000"/>
            </a:xfrm>
            <a:prstGeom prst="ellipse">
              <a:avLst/>
            </a:prstGeom>
            <a:gradFill flip="none" rotWithShape="1">
              <a:gsLst>
                <a:gs pos="100000">
                  <a:schemeClr val="tx1">
                    <a:lumMod val="85000"/>
                    <a:lumOff val="15000"/>
                  </a:schemeClr>
                </a:gs>
                <a:gs pos="0">
                  <a:schemeClr val="tx1">
                    <a:lumMod val="65000"/>
                    <a:lumOff val="35000"/>
                  </a:schemeClr>
                </a:gs>
              </a:gsLst>
              <a:path path="circle">
                <a:fillToRect l="100000" b="100000"/>
              </a:path>
              <a:tileRect t="-100000" r="-100000"/>
            </a:grad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sp>
          <p:nvSpPr>
            <p:cNvPr id="12" name="椭圆 11"/>
            <p:cNvSpPr/>
            <p:nvPr/>
          </p:nvSpPr>
          <p:spPr>
            <a:xfrm>
              <a:off x="1877481" y="1393778"/>
              <a:ext cx="2204282" cy="2204282"/>
            </a:xfrm>
            <a:prstGeom prst="ellipse">
              <a:avLst/>
            </a:prstGeom>
            <a:gradFill flip="none" rotWithShape="1">
              <a:gsLst>
                <a:gs pos="0">
                  <a:srgbClr val="C00000"/>
                </a:gs>
                <a:gs pos="100000">
                  <a:srgbClr val="FF0000"/>
                </a:gs>
              </a:gsLst>
              <a:path path="circle">
                <a:fillToRect l="100000" b="100000"/>
              </a:path>
              <a:tileRect t="-100000" r="-100000"/>
            </a:gradFill>
            <a:ln w="12700">
              <a:gradFill>
                <a:gsLst>
                  <a:gs pos="100000">
                    <a:srgbClr val="C00000"/>
                  </a:gs>
                  <a:gs pos="0">
                    <a:srgbClr val="FF000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grpSp>
      <p:sp>
        <p:nvSpPr>
          <p:cNvPr id="13" name="TextBox 4"/>
          <p:cNvSpPr txBox="1"/>
          <p:nvPr/>
        </p:nvSpPr>
        <p:spPr>
          <a:xfrm>
            <a:off x="737076" y="235654"/>
            <a:ext cx="1677382" cy="438582"/>
          </a:xfrm>
          <a:prstGeom prst="rect">
            <a:avLst/>
          </a:prstGeom>
          <a:noFill/>
        </p:spPr>
        <p:txBody>
          <a:bodyPr wrap="none" lIns="68580" tIns="34290" rIns="68580" bIns="34290" rtlCol="0">
            <a:spAutoFit/>
          </a:bodyPr>
          <a:lstStyle/>
          <a:p>
            <a:r>
              <a:rPr lang="zh-CN" altLang="en-US" sz="2400" dirty="0">
                <a:solidFill>
                  <a:srgbClr val="C00000"/>
                </a:solidFill>
                <a:latin typeface="微软雅黑" pitchFamily="34" charset="-122"/>
                <a:ea typeface="微软雅黑" pitchFamily="34" charset="-122"/>
              </a:rPr>
              <a:t>改进的模型</a:t>
            </a:r>
          </a:p>
        </p:txBody>
      </p:sp>
      <p:cxnSp>
        <p:nvCxnSpPr>
          <p:cNvPr id="14" name="直接连接符 13"/>
          <p:cNvCxnSpPr>
            <a:cxnSpLocks/>
          </p:cNvCxnSpPr>
          <p:nvPr/>
        </p:nvCxnSpPr>
        <p:spPr>
          <a:xfrm flipV="1">
            <a:off x="491308" y="695345"/>
            <a:ext cx="8025265" cy="340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 name="Freeform 6"/>
          <p:cNvSpPr>
            <a:spLocks noEditPoints="1"/>
          </p:cNvSpPr>
          <p:nvPr/>
        </p:nvSpPr>
        <p:spPr bwMode="auto">
          <a:xfrm>
            <a:off x="8499997" y="376722"/>
            <a:ext cx="319470" cy="320636"/>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zh-CN" altLang="en-US" sz="1400">
              <a:solidFill>
                <a:prstClr val="black"/>
              </a:solidFill>
            </a:endParaRPr>
          </a:p>
        </p:txBody>
      </p:sp>
      <p:sp>
        <p:nvSpPr>
          <p:cNvPr id="3" name="灯片编号占位符 2">
            <a:extLst>
              <a:ext uri="{FF2B5EF4-FFF2-40B4-BE49-F238E27FC236}">
                <a16:creationId xmlns:a16="http://schemas.microsoft.com/office/drawing/2014/main" id="{6DFE0AA6-5A7D-46FB-A5E7-7967D67742A7}"/>
              </a:ext>
            </a:extLst>
          </p:cNvPr>
          <p:cNvSpPr>
            <a:spLocks noGrp="1"/>
          </p:cNvSpPr>
          <p:nvPr>
            <p:ph type="sldNum" sz="quarter" idx="12"/>
          </p:nvPr>
        </p:nvSpPr>
        <p:spPr/>
        <p:txBody>
          <a:bodyPr/>
          <a:lstStyle/>
          <a:p>
            <a:r>
              <a:rPr lang="en-US" altLang="zh-CN" dirty="0"/>
              <a:t>		</a:t>
            </a:r>
            <a:fld id="{7B683D06-1B2D-4418-9191-09774B5762B3}" type="slidenum">
              <a:rPr lang="zh-CN" altLang="en-US" smtClean="0"/>
              <a:t>27</a:t>
            </a:fld>
            <a:r>
              <a:rPr lang="en-US" altLang="zh-CN" dirty="0"/>
              <a:t>/35</a:t>
            </a:r>
            <a:endParaRPr lang="zh-CN" altLang="en-US" dirty="0"/>
          </a:p>
        </p:txBody>
      </p:sp>
      <p:sp>
        <p:nvSpPr>
          <p:cNvPr id="6" name="文本框 5">
            <a:extLst>
              <a:ext uri="{FF2B5EF4-FFF2-40B4-BE49-F238E27FC236}">
                <a16:creationId xmlns:a16="http://schemas.microsoft.com/office/drawing/2014/main" id="{F7377E73-573A-4AE1-BAA5-8DD4A1FB3C8A}"/>
              </a:ext>
            </a:extLst>
          </p:cNvPr>
          <p:cNvSpPr txBox="1"/>
          <p:nvPr/>
        </p:nvSpPr>
        <p:spPr>
          <a:xfrm>
            <a:off x="4395543" y="762065"/>
            <a:ext cx="4380931" cy="2128275"/>
          </a:xfrm>
          <a:prstGeom prst="rect">
            <a:avLst/>
          </a:prstGeom>
          <a:noFill/>
        </p:spPr>
        <p:txBody>
          <a:bodyPr wrap="square" rtlCol="0">
            <a:spAutoFit/>
          </a:bodyPr>
          <a:lstStyle/>
          <a:p>
            <a:pPr>
              <a:lnSpc>
                <a:spcPct val="130000"/>
              </a:lnSpc>
            </a:pPr>
            <a:r>
              <a:rPr lang="en-US" altLang="zh-CN" dirty="0">
                <a:latin typeface="微软雅黑" panose="020B0503020204020204" pitchFamily="34" charset="-122"/>
                <a:ea typeface="微软雅黑" panose="020B0503020204020204" pitchFamily="34" charset="-122"/>
              </a:rPr>
              <a:t>AVG</a:t>
            </a:r>
            <a:r>
              <a:rPr lang="zh-CN" altLang="en-US" dirty="0">
                <a:latin typeface="微软雅黑" panose="020B0503020204020204" pitchFamily="34" charset="-122"/>
                <a:ea typeface="微软雅黑" panose="020B0503020204020204" pitchFamily="34" charset="-122"/>
              </a:rPr>
              <a:t>层：由于输入的句子长度不同，特征数量不同，所以需要将句子的输出特征先求和再平均</a:t>
            </a:r>
            <a:endParaRPr lang="en-US" altLang="zh-CN" dirty="0">
              <a:latin typeface="微软雅黑" panose="020B0503020204020204" pitchFamily="34" charset="-122"/>
              <a:ea typeface="微软雅黑" panose="020B0503020204020204" pitchFamily="34" charset="-122"/>
            </a:endParaRPr>
          </a:p>
          <a:p>
            <a:pPr>
              <a:lnSpc>
                <a:spcPct val="130000"/>
              </a:lnSpc>
            </a:pPr>
            <a:endParaRPr lang="en-US" altLang="zh-CN" dirty="0">
              <a:latin typeface="微软雅黑" panose="020B0503020204020204" pitchFamily="34" charset="-122"/>
              <a:ea typeface="微软雅黑" panose="020B0503020204020204" pitchFamily="34" charset="-122"/>
            </a:endParaRPr>
          </a:p>
          <a:p>
            <a:pPr>
              <a:lnSpc>
                <a:spcPct val="130000"/>
              </a:lnSpc>
            </a:pPr>
            <a:r>
              <a:rPr lang="en-US" altLang="zh-CN" dirty="0">
                <a:latin typeface="微软雅黑" panose="020B0503020204020204" pitchFamily="34" charset="-122"/>
                <a:ea typeface="微软雅黑" panose="020B0503020204020204" pitchFamily="34" charset="-122"/>
              </a:rPr>
              <a:t>Linear</a:t>
            </a:r>
            <a:r>
              <a:rPr lang="zh-CN" altLang="en-US" dirty="0">
                <a:latin typeface="微软雅黑" panose="020B0503020204020204" pitchFamily="34" charset="-122"/>
                <a:ea typeface="微软雅黑" panose="020B0503020204020204" pitchFamily="34" charset="-122"/>
              </a:rPr>
              <a:t>层：就是一个普通的线性变换层</a:t>
            </a:r>
            <a:endParaRPr lang="en-US" altLang="zh-CN" dirty="0">
              <a:latin typeface="微软雅黑" panose="020B0503020204020204" pitchFamily="34" charset="-122"/>
              <a:ea typeface="微软雅黑" panose="020B0503020204020204" pitchFamily="34" charset="-122"/>
            </a:endParaRPr>
          </a:p>
          <a:p>
            <a:pPr>
              <a:lnSpc>
                <a:spcPct val="130000"/>
              </a:lnSpc>
            </a:pPr>
            <a:endParaRPr lang="en-US" altLang="zh-CN" dirty="0">
              <a:latin typeface="微软雅黑" panose="020B0503020204020204" pitchFamily="34" charset="-122"/>
              <a:ea typeface="微软雅黑" panose="020B0503020204020204" pitchFamily="34" charset="-122"/>
            </a:endParaRPr>
          </a:p>
          <a:p>
            <a:pPr>
              <a:lnSpc>
                <a:spcPct val="130000"/>
              </a:lnSpc>
            </a:pPr>
            <a:r>
              <a:rPr lang="en-US" altLang="zh-CN" dirty="0" err="1">
                <a:latin typeface="微软雅黑" panose="020B0503020204020204" pitchFamily="34" charset="-122"/>
                <a:ea typeface="微软雅黑" panose="020B0503020204020204" pitchFamily="34" charset="-122"/>
              </a:rPr>
              <a:t>Softmax</a:t>
            </a:r>
            <a:r>
              <a:rPr lang="zh-CN" altLang="en-US" dirty="0">
                <a:latin typeface="微软雅黑" panose="020B0503020204020204" pitchFamily="34" charset="-122"/>
                <a:ea typeface="微软雅黑" panose="020B0503020204020204" pitchFamily="34" charset="-122"/>
              </a:rPr>
              <a:t>层：用于预测该句子属于哪一个语料库的概率</a:t>
            </a:r>
            <a:endParaRPr lang="en-US" altLang="zh-CN" dirty="0">
              <a:latin typeface="微软雅黑" panose="020B0503020204020204" pitchFamily="34" charset="-122"/>
              <a:ea typeface="微软雅黑" panose="020B0503020204020204" pitchFamily="34" charset="-122"/>
            </a:endParaRPr>
          </a:p>
          <a:p>
            <a:endParaRPr lang="en-US" altLang="zh-CN" dirty="0"/>
          </a:p>
          <a:p>
            <a:endParaRPr lang="zh-CN" altLang="en-US" dirty="0"/>
          </a:p>
        </p:txBody>
      </p:sp>
      <p:pic>
        <p:nvPicPr>
          <p:cNvPr id="4" name="图片 3">
            <a:extLst>
              <a:ext uri="{FF2B5EF4-FFF2-40B4-BE49-F238E27FC236}">
                <a16:creationId xmlns:a16="http://schemas.microsoft.com/office/drawing/2014/main" id="{84252C9E-5136-4266-BD84-53A6681AF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6962" y="911065"/>
            <a:ext cx="3524828" cy="3047722"/>
          </a:xfrm>
          <a:prstGeom prst="rect">
            <a:avLst/>
          </a:prstGeom>
        </p:spPr>
      </p:pic>
      <p:pic>
        <p:nvPicPr>
          <p:cNvPr id="5" name="图片 4">
            <a:extLst>
              <a:ext uri="{FF2B5EF4-FFF2-40B4-BE49-F238E27FC236}">
                <a16:creationId xmlns:a16="http://schemas.microsoft.com/office/drawing/2014/main" id="{814B038A-C57D-49CF-9F38-2ADF2ECAC5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5474" y="2642400"/>
            <a:ext cx="4380931" cy="1186401"/>
          </a:xfrm>
          <a:prstGeom prst="rect">
            <a:avLst/>
          </a:prstGeom>
        </p:spPr>
      </p:pic>
    </p:spTree>
    <p:extLst>
      <p:ext uri="{BB962C8B-B14F-4D97-AF65-F5344CB8AC3E}">
        <p14:creationId xmlns:p14="http://schemas.microsoft.com/office/powerpoint/2010/main" val="238349575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45609" y="347044"/>
            <a:ext cx="216028" cy="216000"/>
            <a:chOff x="1827622" y="1343919"/>
            <a:chExt cx="2304000" cy="2304000"/>
          </a:xfrm>
        </p:grpSpPr>
        <p:sp>
          <p:nvSpPr>
            <p:cNvPr id="11" name="椭圆 10"/>
            <p:cNvSpPr/>
            <p:nvPr/>
          </p:nvSpPr>
          <p:spPr>
            <a:xfrm>
              <a:off x="1827622" y="1343919"/>
              <a:ext cx="2304000" cy="2304000"/>
            </a:xfrm>
            <a:prstGeom prst="ellipse">
              <a:avLst/>
            </a:prstGeom>
            <a:gradFill flip="none" rotWithShape="1">
              <a:gsLst>
                <a:gs pos="100000">
                  <a:schemeClr val="tx1">
                    <a:lumMod val="85000"/>
                    <a:lumOff val="15000"/>
                  </a:schemeClr>
                </a:gs>
                <a:gs pos="0">
                  <a:schemeClr val="tx1">
                    <a:lumMod val="65000"/>
                    <a:lumOff val="35000"/>
                  </a:schemeClr>
                </a:gs>
              </a:gsLst>
              <a:path path="circle">
                <a:fillToRect l="100000" b="100000"/>
              </a:path>
              <a:tileRect t="-100000" r="-100000"/>
            </a:grad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sp>
          <p:nvSpPr>
            <p:cNvPr id="12" name="椭圆 11"/>
            <p:cNvSpPr/>
            <p:nvPr/>
          </p:nvSpPr>
          <p:spPr>
            <a:xfrm>
              <a:off x="1877481" y="1393778"/>
              <a:ext cx="2204282" cy="2204282"/>
            </a:xfrm>
            <a:prstGeom prst="ellipse">
              <a:avLst/>
            </a:prstGeom>
            <a:gradFill flip="none" rotWithShape="1">
              <a:gsLst>
                <a:gs pos="0">
                  <a:srgbClr val="C00000"/>
                </a:gs>
                <a:gs pos="100000">
                  <a:srgbClr val="FF0000"/>
                </a:gs>
              </a:gsLst>
              <a:path path="circle">
                <a:fillToRect l="100000" b="100000"/>
              </a:path>
              <a:tileRect t="-100000" r="-100000"/>
            </a:gradFill>
            <a:ln w="12700">
              <a:gradFill>
                <a:gsLst>
                  <a:gs pos="100000">
                    <a:srgbClr val="C00000"/>
                  </a:gs>
                  <a:gs pos="0">
                    <a:srgbClr val="FF000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grpSp>
      <p:sp>
        <p:nvSpPr>
          <p:cNvPr id="13" name="TextBox 4"/>
          <p:cNvSpPr txBox="1"/>
          <p:nvPr/>
        </p:nvSpPr>
        <p:spPr>
          <a:xfrm>
            <a:off x="737076" y="235654"/>
            <a:ext cx="1677382" cy="438582"/>
          </a:xfrm>
          <a:prstGeom prst="rect">
            <a:avLst/>
          </a:prstGeom>
          <a:noFill/>
        </p:spPr>
        <p:txBody>
          <a:bodyPr wrap="none" lIns="68580" tIns="34290" rIns="68580" bIns="34290" rtlCol="0">
            <a:spAutoFit/>
          </a:bodyPr>
          <a:lstStyle/>
          <a:p>
            <a:r>
              <a:rPr lang="zh-CN" altLang="en-US" sz="2400" dirty="0">
                <a:solidFill>
                  <a:srgbClr val="C00000"/>
                </a:solidFill>
                <a:latin typeface="微软雅黑" pitchFamily="34" charset="-122"/>
                <a:ea typeface="微软雅黑" pitchFamily="34" charset="-122"/>
              </a:rPr>
              <a:t>改进的模型</a:t>
            </a:r>
          </a:p>
        </p:txBody>
      </p:sp>
      <p:cxnSp>
        <p:nvCxnSpPr>
          <p:cNvPr id="14" name="直接连接符 13"/>
          <p:cNvCxnSpPr>
            <a:cxnSpLocks/>
          </p:cNvCxnSpPr>
          <p:nvPr/>
        </p:nvCxnSpPr>
        <p:spPr>
          <a:xfrm flipV="1">
            <a:off x="491308" y="695345"/>
            <a:ext cx="8025265" cy="340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 name="Freeform 6"/>
          <p:cNvSpPr>
            <a:spLocks noEditPoints="1"/>
          </p:cNvSpPr>
          <p:nvPr/>
        </p:nvSpPr>
        <p:spPr bwMode="auto">
          <a:xfrm>
            <a:off x="8499997" y="376722"/>
            <a:ext cx="319470" cy="320636"/>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zh-CN" altLang="en-US" sz="1400">
              <a:solidFill>
                <a:prstClr val="black"/>
              </a:solidFill>
            </a:endParaRPr>
          </a:p>
        </p:txBody>
      </p:sp>
      <p:sp>
        <p:nvSpPr>
          <p:cNvPr id="3" name="灯片编号占位符 2">
            <a:extLst>
              <a:ext uri="{FF2B5EF4-FFF2-40B4-BE49-F238E27FC236}">
                <a16:creationId xmlns:a16="http://schemas.microsoft.com/office/drawing/2014/main" id="{6DFE0AA6-5A7D-46FB-A5E7-7967D67742A7}"/>
              </a:ext>
            </a:extLst>
          </p:cNvPr>
          <p:cNvSpPr>
            <a:spLocks noGrp="1"/>
          </p:cNvSpPr>
          <p:nvPr>
            <p:ph type="sldNum" sz="quarter" idx="12"/>
          </p:nvPr>
        </p:nvSpPr>
        <p:spPr/>
        <p:txBody>
          <a:bodyPr/>
          <a:lstStyle/>
          <a:p>
            <a:r>
              <a:rPr lang="en-US" altLang="zh-CN" dirty="0"/>
              <a:t>		</a:t>
            </a:r>
            <a:fld id="{7B683D06-1B2D-4418-9191-09774B5762B3}" type="slidenum">
              <a:rPr lang="zh-CN" altLang="en-US" smtClean="0"/>
              <a:t>28</a:t>
            </a:fld>
            <a:r>
              <a:rPr lang="en-US" altLang="zh-CN" dirty="0"/>
              <a:t>/35</a:t>
            </a:r>
            <a:endParaRPr lang="zh-CN" altLang="en-US" dirty="0"/>
          </a:p>
        </p:txBody>
      </p:sp>
      <p:sp>
        <p:nvSpPr>
          <p:cNvPr id="6" name="文本框 5">
            <a:extLst>
              <a:ext uri="{FF2B5EF4-FFF2-40B4-BE49-F238E27FC236}">
                <a16:creationId xmlns:a16="http://schemas.microsoft.com/office/drawing/2014/main" id="{F7377E73-573A-4AE1-BAA5-8DD4A1FB3C8A}"/>
              </a:ext>
            </a:extLst>
          </p:cNvPr>
          <p:cNvSpPr txBox="1"/>
          <p:nvPr/>
        </p:nvSpPr>
        <p:spPr>
          <a:xfrm>
            <a:off x="4395544" y="762065"/>
            <a:ext cx="4124812" cy="2354491"/>
          </a:xfrm>
          <a:prstGeom prst="rect">
            <a:avLst/>
          </a:prstGeom>
          <a:noFill/>
        </p:spPr>
        <p:txBody>
          <a:bodyPr wrap="square" rtlCol="0">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计算对抗损失函数：</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rPr>
              <a:t>第一部分需要求所有语料库中的句子，预测其正确的概率</a:t>
            </a:r>
            <a:endParaRPr lang="en-US" altLang="zh-CN" sz="1400" dirty="0">
              <a:latin typeface="微软雅黑" panose="020B0503020204020204" pitchFamily="34" charset="-122"/>
              <a:ea typeface="微软雅黑" panose="020B0503020204020204" pitchFamily="34" charset="-122"/>
            </a:endParaRPr>
          </a:p>
          <a:p>
            <a:pPr>
              <a:lnSpc>
                <a:spcPct val="150000"/>
              </a:lnSpc>
            </a:pPr>
            <a:endParaRPr lang="en-US" altLang="zh-CN" sz="1400" dirty="0">
              <a:latin typeface="微软雅黑" panose="020B0503020204020204" pitchFamily="34" charset="-122"/>
              <a:ea typeface="微软雅黑" panose="020B0503020204020204" pitchFamily="34" charset="-122"/>
            </a:endParaRPr>
          </a:p>
          <a:p>
            <a:pPr>
              <a:lnSpc>
                <a:spcPct val="150000"/>
              </a:lnSpc>
            </a:pPr>
            <a:endParaRPr lang="en-US" altLang="zh-CN" sz="1400" dirty="0">
              <a:latin typeface="微软雅黑" panose="020B0503020204020204" pitchFamily="34" charset="-122"/>
              <a:ea typeface="微软雅黑" panose="020B0503020204020204"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rPr>
              <a:t>第二部分需要求判断一个句子属于哪一类所需要的信息量大，即需要的信息熵最大</a:t>
            </a:r>
            <a:endParaRPr lang="en-US" altLang="zh-CN" sz="14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84252C9E-5136-4266-BD84-53A6681AF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6962" y="911065"/>
            <a:ext cx="3524828" cy="3047722"/>
          </a:xfrm>
          <a:prstGeom prst="rect">
            <a:avLst/>
          </a:prstGeom>
        </p:spPr>
      </p:pic>
      <p:pic>
        <p:nvPicPr>
          <p:cNvPr id="7" name="图片 6">
            <a:extLst>
              <a:ext uri="{FF2B5EF4-FFF2-40B4-BE49-F238E27FC236}">
                <a16:creationId xmlns:a16="http://schemas.microsoft.com/office/drawing/2014/main" id="{FE16655F-3D12-4FF9-9AF5-AF1766A5F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5544" y="1675398"/>
            <a:ext cx="4487597" cy="644740"/>
          </a:xfrm>
          <a:prstGeom prst="rect">
            <a:avLst/>
          </a:prstGeom>
        </p:spPr>
      </p:pic>
      <p:pic>
        <p:nvPicPr>
          <p:cNvPr id="9" name="图片 8">
            <a:extLst>
              <a:ext uri="{FF2B5EF4-FFF2-40B4-BE49-F238E27FC236}">
                <a16:creationId xmlns:a16="http://schemas.microsoft.com/office/drawing/2014/main" id="{B5F02C99-8643-48A7-8721-4A577F007A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5544" y="3179875"/>
            <a:ext cx="4426420" cy="1361589"/>
          </a:xfrm>
          <a:prstGeom prst="rect">
            <a:avLst/>
          </a:prstGeom>
        </p:spPr>
      </p:pic>
    </p:spTree>
    <p:extLst>
      <p:ext uri="{BB962C8B-B14F-4D97-AF65-F5344CB8AC3E}">
        <p14:creationId xmlns:p14="http://schemas.microsoft.com/office/powerpoint/2010/main" val="31292580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45609" y="347044"/>
            <a:ext cx="216028" cy="216000"/>
            <a:chOff x="1827622" y="1343919"/>
            <a:chExt cx="2304000" cy="2304000"/>
          </a:xfrm>
        </p:grpSpPr>
        <p:sp>
          <p:nvSpPr>
            <p:cNvPr id="11" name="椭圆 10"/>
            <p:cNvSpPr/>
            <p:nvPr/>
          </p:nvSpPr>
          <p:spPr>
            <a:xfrm>
              <a:off x="1827622" y="1343919"/>
              <a:ext cx="2304000" cy="2304000"/>
            </a:xfrm>
            <a:prstGeom prst="ellipse">
              <a:avLst/>
            </a:prstGeom>
            <a:gradFill flip="none" rotWithShape="1">
              <a:gsLst>
                <a:gs pos="100000">
                  <a:schemeClr val="tx1">
                    <a:lumMod val="85000"/>
                    <a:lumOff val="15000"/>
                  </a:schemeClr>
                </a:gs>
                <a:gs pos="0">
                  <a:schemeClr val="tx1">
                    <a:lumMod val="65000"/>
                    <a:lumOff val="35000"/>
                  </a:schemeClr>
                </a:gs>
              </a:gsLst>
              <a:path path="circle">
                <a:fillToRect l="100000" b="100000"/>
              </a:path>
              <a:tileRect t="-100000" r="-100000"/>
            </a:grad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sp>
          <p:nvSpPr>
            <p:cNvPr id="12" name="椭圆 11"/>
            <p:cNvSpPr/>
            <p:nvPr/>
          </p:nvSpPr>
          <p:spPr>
            <a:xfrm>
              <a:off x="1877481" y="1393778"/>
              <a:ext cx="2204282" cy="2204282"/>
            </a:xfrm>
            <a:prstGeom prst="ellipse">
              <a:avLst/>
            </a:prstGeom>
            <a:gradFill flip="none" rotWithShape="1">
              <a:gsLst>
                <a:gs pos="0">
                  <a:srgbClr val="C00000"/>
                </a:gs>
                <a:gs pos="100000">
                  <a:srgbClr val="FF0000"/>
                </a:gs>
              </a:gsLst>
              <a:path path="circle">
                <a:fillToRect l="100000" b="100000"/>
              </a:path>
              <a:tileRect t="-100000" r="-100000"/>
            </a:gradFill>
            <a:ln w="12700">
              <a:gradFill>
                <a:gsLst>
                  <a:gs pos="100000">
                    <a:srgbClr val="C00000"/>
                  </a:gs>
                  <a:gs pos="0">
                    <a:srgbClr val="FF000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grpSp>
      <p:sp>
        <p:nvSpPr>
          <p:cNvPr id="13" name="TextBox 4"/>
          <p:cNvSpPr txBox="1"/>
          <p:nvPr/>
        </p:nvSpPr>
        <p:spPr>
          <a:xfrm>
            <a:off x="737076" y="235654"/>
            <a:ext cx="1677382" cy="438582"/>
          </a:xfrm>
          <a:prstGeom prst="rect">
            <a:avLst/>
          </a:prstGeom>
          <a:noFill/>
        </p:spPr>
        <p:txBody>
          <a:bodyPr wrap="none" lIns="68580" tIns="34290" rIns="68580" bIns="34290" rtlCol="0">
            <a:spAutoFit/>
          </a:bodyPr>
          <a:lstStyle/>
          <a:p>
            <a:r>
              <a:rPr lang="zh-CN" altLang="en-US" sz="2400" dirty="0">
                <a:solidFill>
                  <a:srgbClr val="C00000"/>
                </a:solidFill>
                <a:latin typeface="微软雅黑" pitchFamily="34" charset="-122"/>
                <a:ea typeface="微软雅黑" pitchFamily="34" charset="-122"/>
              </a:rPr>
              <a:t>改进的模型</a:t>
            </a:r>
          </a:p>
        </p:txBody>
      </p:sp>
      <p:cxnSp>
        <p:nvCxnSpPr>
          <p:cNvPr id="14" name="直接连接符 13"/>
          <p:cNvCxnSpPr>
            <a:cxnSpLocks/>
          </p:cNvCxnSpPr>
          <p:nvPr/>
        </p:nvCxnSpPr>
        <p:spPr>
          <a:xfrm flipV="1">
            <a:off x="491308" y="695345"/>
            <a:ext cx="8025265" cy="340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 name="Freeform 6"/>
          <p:cNvSpPr>
            <a:spLocks noEditPoints="1"/>
          </p:cNvSpPr>
          <p:nvPr/>
        </p:nvSpPr>
        <p:spPr bwMode="auto">
          <a:xfrm>
            <a:off x="8499997" y="376722"/>
            <a:ext cx="319470" cy="320636"/>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zh-CN" altLang="en-US" sz="1400">
              <a:solidFill>
                <a:prstClr val="black"/>
              </a:solidFill>
            </a:endParaRPr>
          </a:p>
        </p:txBody>
      </p:sp>
      <p:sp>
        <p:nvSpPr>
          <p:cNvPr id="3" name="灯片编号占位符 2">
            <a:extLst>
              <a:ext uri="{FF2B5EF4-FFF2-40B4-BE49-F238E27FC236}">
                <a16:creationId xmlns:a16="http://schemas.microsoft.com/office/drawing/2014/main" id="{6DFE0AA6-5A7D-46FB-A5E7-7967D67742A7}"/>
              </a:ext>
            </a:extLst>
          </p:cNvPr>
          <p:cNvSpPr>
            <a:spLocks noGrp="1"/>
          </p:cNvSpPr>
          <p:nvPr>
            <p:ph type="sldNum" sz="quarter" idx="12"/>
          </p:nvPr>
        </p:nvSpPr>
        <p:spPr/>
        <p:txBody>
          <a:bodyPr/>
          <a:lstStyle/>
          <a:p>
            <a:r>
              <a:rPr lang="en-US" altLang="zh-CN" dirty="0"/>
              <a:t>		</a:t>
            </a:r>
            <a:fld id="{7B683D06-1B2D-4418-9191-09774B5762B3}" type="slidenum">
              <a:rPr lang="zh-CN" altLang="en-US" smtClean="0"/>
              <a:t>29</a:t>
            </a:fld>
            <a:r>
              <a:rPr lang="en-US" altLang="zh-CN" dirty="0"/>
              <a:t>/35</a:t>
            </a:r>
            <a:endParaRPr lang="zh-CN" altLang="en-US" dirty="0"/>
          </a:p>
        </p:txBody>
      </p:sp>
      <p:sp>
        <p:nvSpPr>
          <p:cNvPr id="6" name="文本框 5">
            <a:extLst>
              <a:ext uri="{FF2B5EF4-FFF2-40B4-BE49-F238E27FC236}">
                <a16:creationId xmlns:a16="http://schemas.microsoft.com/office/drawing/2014/main" id="{F7377E73-573A-4AE1-BAA5-8DD4A1FB3C8A}"/>
              </a:ext>
            </a:extLst>
          </p:cNvPr>
          <p:cNvSpPr txBox="1"/>
          <p:nvPr/>
        </p:nvSpPr>
        <p:spPr>
          <a:xfrm>
            <a:off x="3936585" y="1065364"/>
            <a:ext cx="4124812"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总的损失函数：</a:t>
            </a:r>
            <a:endParaRPr lang="en-US" altLang="zh-CN" sz="16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84252C9E-5136-4266-BD84-53A6681AFB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6388" y="992859"/>
            <a:ext cx="3524828" cy="3047722"/>
          </a:xfrm>
          <a:prstGeom prst="rect">
            <a:avLst/>
          </a:prstGeom>
        </p:spPr>
      </p:pic>
      <p:pic>
        <p:nvPicPr>
          <p:cNvPr id="5" name="图片 4">
            <a:extLst>
              <a:ext uri="{FF2B5EF4-FFF2-40B4-BE49-F238E27FC236}">
                <a16:creationId xmlns:a16="http://schemas.microsoft.com/office/drawing/2014/main" id="{22EAAAA3-AB7B-4F94-ADFC-2F20587D17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6585" y="1340210"/>
            <a:ext cx="4882882" cy="1195035"/>
          </a:xfrm>
          <a:prstGeom prst="rect">
            <a:avLst/>
          </a:prstGeom>
        </p:spPr>
      </p:pic>
    </p:spTree>
    <p:extLst>
      <p:ext uri="{BB962C8B-B14F-4D97-AF65-F5344CB8AC3E}">
        <p14:creationId xmlns:p14="http://schemas.microsoft.com/office/powerpoint/2010/main" val="56823411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45609" y="347044"/>
            <a:ext cx="216028" cy="216000"/>
            <a:chOff x="1827622" y="1343919"/>
            <a:chExt cx="2304000" cy="2304000"/>
          </a:xfrm>
        </p:grpSpPr>
        <p:sp>
          <p:nvSpPr>
            <p:cNvPr id="11" name="椭圆 10"/>
            <p:cNvSpPr/>
            <p:nvPr/>
          </p:nvSpPr>
          <p:spPr>
            <a:xfrm>
              <a:off x="1827622" y="1343919"/>
              <a:ext cx="2304000" cy="2304000"/>
            </a:xfrm>
            <a:prstGeom prst="ellipse">
              <a:avLst/>
            </a:prstGeom>
            <a:gradFill flip="none" rotWithShape="1">
              <a:gsLst>
                <a:gs pos="100000">
                  <a:schemeClr val="tx1">
                    <a:lumMod val="85000"/>
                    <a:lumOff val="15000"/>
                  </a:schemeClr>
                </a:gs>
                <a:gs pos="0">
                  <a:schemeClr val="tx1">
                    <a:lumMod val="65000"/>
                    <a:lumOff val="35000"/>
                  </a:schemeClr>
                </a:gs>
              </a:gsLst>
              <a:path path="circle">
                <a:fillToRect l="100000" b="100000"/>
              </a:path>
              <a:tileRect t="-100000" r="-100000"/>
            </a:grad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sp>
          <p:nvSpPr>
            <p:cNvPr id="12" name="椭圆 11"/>
            <p:cNvSpPr/>
            <p:nvPr/>
          </p:nvSpPr>
          <p:spPr>
            <a:xfrm>
              <a:off x="1877481" y="1393778"/>
              <a:ext cx="2204282" cy="2204282"/>
            </a:xfrm>
            <a:prstGeom prst="ellipse">
              <a:avLst/>
            </a:prstGeom>
            <a:gradFill flip="none" rotWithShape="1">
              <a:gsLst>
                <a:gs pos="0">
                  <a:srgbClr val="C00000"/>
                </a:gs>
                <a:gs pos="100000">
                  <a:srgbClr val="FF0000"/>
                </a:gs>
              </a:gsLst>
              <a:path path="circle">
                <a:fillToRect l="100000" b="100000"/>
              </a:path>
              <a:tileRect t="-100000" r="-100000"/>
            </a:gradFill>
            <a:ln w="12700">
              <a:gradFill>
                <a:gsLst>
                  <a:gs pos="100000">
                    <a:srgbClr val="C00000"/>
                  </a:gs>
                  <a:gs pos="0">
                    <a:srgbClr val="FF000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grpSp>
      <p:sp>
        <p:nvSpPr>
          <p:cNvPr id="13" name="TextBox 4"/>
          <p:cNvSpPr txBox="1"/>
          <p:nvPr/>
        </p:nvSpPr>
        <p:spPr>
          <a:xfrm>
            <a:off x="737076" y="235654"/>
            <a:ext cx="3216265" cy="438582"/>
          </a:xfrm>
          <a:prstGeom prst="rect">
            <a:avLst/>
          </a:prstGeom>
          <a:noFill/>
        </p:spPr>
        <p:txBody>
          <a:bodyPr wrap="none" lIns="68580" tIns="34290" rIns="68580" bIns="34290" rtlCol="0">
            <a:spAutoFit/>
          </a:bodyPr>
          <a:lstStyle/>
          <a:p>
            <a:r>
              <a:rPr lang="zh-CN" altLang="en-US" sz="2400" dirty="0">
                <a:solidFill>
                  <a:srgbClr val="C00000"/>
                </a:solidFill>
                <a:latin typeface="微软雅黑" pitchFamily="34" charset="-122"/>
                <a:ea typeface="微软雅黑" pitchFamily="34" charset="-122"/>
              </a:rPr>
              <a:t>深度学习中文分词现状</a:t>
            </a:r>
          </a:p>
        </p:txBody>
      </p:sp>
      <p:cxnSp>
        <p:nvCxnSpPr>
          <p:cNvPr id="14" name="直接连接符 13"/>
          <p:cNvCxnSpPr>
            <a:cxnSpLocks/>
          </p:cNvCxnSpPr>
          <p:nvPr/>
        </p:nvCxnSpPr>
        <p:spPr>
          <a:xfrm flipV="1">
            <a:off x="491308" y="695345"/>
            <a:ext cx="8025265" cy="340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 name="Freeform 6"/>
          <p:cNvSpPr>
            <a:spLocks noEditPoints="1"/>
          </p:cNvSpPr>
          <p:nvPr/>
        </p:nvSpPr>
        <p:spPr bwMode="auto">
          <a:xfrm>
            <a:off x="8499997" y="376722"/>
            <a:ext cx="319470" cy="320636"/>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zh-CN" altLang="en-US" sz="1400">
              <a:solidFill>
                <a:prstClr val="black"/>
              </a:solidFill>
            </a:endParaRPr>
          </a:p>
        </p:txBody>
      </p:sp>
      <p:sp>
        <p:nvSpPr>
          <p:cNvPr id="3" name="灯片编号占位符 2">
            <a:extLst>
              <a:ext uri="{FF2B5EF4-FFF2-40B4-BE49-F238E27FC236}">
                <a16:creationId xmlns:a16="http://schemas.microsoft.com/office/drawing/2014/main" id="{6DFE0AA6-5A7D-46FB-A5E7-7967D67742A7}"/>
              </a:ext>
            </a:extLst>
          </p:cNvPr>
          <p:cNvSpPr>
            <a:spLocks noGrp="1"/>
          </p:cNvSpPr>
          <p:nvPr>
            <p:ph type="sldNum" sz="quarter" idx="12"/>
          </p:nvPr>
        </p:nvSpPr>
        <p:spPr/>
        <p:txBody>
          <a:bodyPr/>
          <a:lstStyle/>
          <a:p>
            <a:r>
              <a:rPr lang="en-US" altLang="zh-CN" dirty="0"/>
              <a:t>		</a:t>
            </a:r>
            <a:fld id="{7B683D06-1B2D-4418-9191-09774B5762B3}" type="slidenum">
              <a:rPr lang="zh-CN" altLang="en-US" smtClean="0"/>
              <a:t>3</a:t>
            </a:fld>
            <a:r>
              <a:rPr lang="en-US" altLang="zh-CN" dirty="0"/>
              <a:t>/35</a:t>
            </a:r>
            <a:endParaRPr lang="zh-CN" altLang="en-US" dirty="0"/>
          </a:p>
        </p:txBody>
      </p:sp>
      <p:sp>
        <p:nvSpPr>
          <p:cNvPr id="2" name="文本框 1">
            <a:extLst>
              <a:ext uri="{FF2B5EF4-FFF2-40B4-BE49-F238E27FC236}">
                <a16:creationId xmlns:a16="http://schemas.microsoft.com/office/drawing/2014/main" id="{E46F30AF-958B-45CB-A683-B87BA6934F20}"/>
              </a:ext>
            </a:extLst>
          </p:cNvPr>
          <p:cNvSpPr txBox="1"/>
          <p:nvPr/>
        </p:nvSpPr>
        <p:spPr>
          <a:xfrm>
            <a:off x="3953341" y="1072952"/>
            <a:ext cx="4820427" cy="1899623"/>
          </a:xfrm>
          <a:prstGeom prst="rect">
            <a:avLst/>
          </a:prstGeom>
          <a:noFill/>
        </p:spPr>
        <p:txBody>
          <a:bodyPr wrap="square" rtlCol="0">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经过传统特征工程时代人们几十年的总结，所以早期（</a:t>
            </a:r>
            <a:r>
              <a:rPr lang="en-US" altLang="zh-CN" sz="1600" dirty="0">
                <a:latin typeface="微软雅黑" panose="020B0503020204020204" pitchFamily="34" charset="-122"/>
                <a:ea typeface="微软雅黑" panose="020B0503020204020204" pitchFamily="34" charset="-122"/>
              </a:rPr>
              <a:t>2014</a:t>
            </a:r>
            <a:r>
              <a:rPr lang="zh-CN" altLang="en-US" sz="1600" dirty="0">
                <a:latin typeface="微软雅黑" panose="020B0503020204020204" pitchFamily="34" charset="-122"/>
                <a:ea typeface="微软雅黑" panose="020B0503020204020204" pitchFamily="34" charset="-122"/>
              </a:rPr>
              <a:t>年左右）的神经网络方法根本无法与特征工程匹敌。</a:t>
            </a:r>
            <a:endParaRPr lang="en-US" altLang="zh-CN" sz="1600" dirty="0">
              <a:latin typeface="微软雅黑" panose="020B0503020204020204" pitchFamily="34" charset="-122"/>
              <a:ea typeface="微软雅黑" panose="020B0503020204020204" pitchFamily="34" charset="-122"/>
            </a:endParaRPr>
          </a:p>
          <a:p>
            <a:pPr>
              <a:lnSpc>
                <a:spcPct val="150000"/>
              </a:lnSpc>
            </a:pP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Pei 2014 </a:t>
            </a:r>
            <a:r>
              <a:rPr lang="zh-CN" altLang="en-US" sz="1600" dirty="0">
                <a:latin typeface="微软雅黑" panose="020B0503020204020204" pitchFamily="34" charset="-122"/>
                <a:ea typeface="微软雅黑" panose="020B0503020204020204" pitchFamily="34" charset="-122"/>
              </a:rPr>
              <a:t>提出的</a:t>
            </a:r>
            <a:r>
              <a:rPr lang="en-US" altLang="zh-CN" sz="1600" dirty="0">
                <a:latin typeface="微软雅黑" panose="020B0503020204020204" pitchFamily="34" charset="-122"/>
                <a:ea typeface="微软雅黑" panose="020B0503020204020204" pitchFamily="34" charset="-122"/>
              </a:rPr>
              <a:t>Window Base NN </a:t>
            </a:r>
            <a:r>
              <a:rPr lang="zh-CN" altLang="en-US" sz="1600" dirty="0">
                <a:latin typeface="微软雅黑" panose="020B0503020204020204" pitchFamily="34" charset="-122"/>
                <a:ea typeface="微软雅黑" panose="020B0503020204020204" pitchFamily="34" charset="-122"/>
              </a:rPr>
              <a:t>模型</a:t>
            </a:r>
            <a:endParaRPr lang="zh-CN" altLang="en-US" dirty="0"/>
          </a:p>
        </p:txBody>
      </p:sp>
      <p:pic>
        <p:nvPicPr>
          <p:cNvPr id="9" name="图片 8">
            <a:extLst>
              <a:ext uri="{FF2B5EF4-FFF2-40B4-BE49-F238E27FC236}">
                <a16:creationId xmlns:a16="http://schemas.microsoft.com/office/drawing/2014/main" id="{C2583C14-4DDE-4847-BFD9-5123296F25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07" y="1017369"/>
            <a:ext cx="3968772" cy="3528282"/>
          </a:xfrm>
          <a:prstGeom prst="rect">
            <a:avLst/>
          </a:prstGeom>
        </p:spPr>
      </p:pic>
    </p:spTree>
    <p:extLst>
      <p:ext uri="{BB962C8B-B14F-4D97-AF65-F5344CB8AC3E}">
        <p14:creationId xmlns:p14="http://schemas.microsoft.com/office/powerpoint/2010/main" val="69287944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45609" y="347044"/>
            <a:ext cx="216028" cy="216000"/>
            <a:chOff x="1827622" y="1343919"/>
            <a:chExt cx="2304000" cy="2304000"/>
          </a:xfrm>
        </p:grpSpPr>
        <p:sp>
          <p:nvSpPr>
            <p:cNvPr id="11" name="椭圆 10"/>
            <p:cNvSpPr/>
            <p:nvPr/>
          </p:nvSpPr>
          <p:spPr>
            <a:xfrm>
              <a:off x="1827622" y="1343919"/>
              <a:ext cx="2304000" cy="2304000"/>
            </a:xfrm>
            <a:prstGeom prst="ellipse">
              <a:avLst/>
            </a:prstGeom>
            <a:gradFill flip="none" rotWithShape="1">
              <a:gsLst>
                <a:gs pos="100000">
                  <a:schemeClr val="tx1">
                    <a:lumMod val="85000"/>
                    <a:lumOff val="15000"/>
                  </a:schemeClr>
                </a:gs>
                <a:gs pos="0">
                  <a:schemeClr val="tx1">
                    <a:lumMod val="65000"/>
                    <a:lumOff val="35000"/>
                  </a:schemeClr>
                </a:gs>
              </a:gsLst>
              <a:path path="circle">
                <a:fillToRect l="100000" b="100000"/>
              </a:path>
              <a:tileRect t="-100000" r="-100000"/>
            </a:grad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sp>
          <p:nvSpPr>
            <p:cNvPr id="12" name="椭圆 11"/>
            <p:cNvSpPr/>
            <p:nvPr/>
          </p:nvSpPr>
          <p:spPr>
            <a:xfrm>
              <a:off x="1877481" y="1393778"/>
              <a:ext cx="2204282" cy="2204282"/>
            </a:xfrm>
            <a:prstGeom prst="ellipse">
              <a:avLst/>
            </a:prstGeom>
            <a:gradFill flip="none" rotWithShape="1">
              <a:gsLst>
                <a:gs pos="0">
                  <a:srgbClr val="C00000"/>
                </a:gs>
                <a:gs pos="100000">
                  <a:srgbClr val="FF0000"/>
                </a:gs>
              </a:gsLst>
              <a:path path="circle">
                <a:fillToRect l="100000" b="100000"/>
              </a:path>
              <a:tileRect t="-100000" r="-100000"/>
            </a:gradFill>
            <a:ln w="12700">
              <a:gradFill>
                <a:gsLst>
                  <a:gs pos="100000">
                    <a:srgbClr val="C00000"/>
                  </a:gs>
                  <a:gs pos="0">
                    <a:srgbClr val="FF000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grpSp>
      <p:sp>
        <p:nvSpPr>
          <p:cNvPr id="13" name="TextBox 4"/>
          <p:cNvSpPr txBox="1"/>
          <p:nvPr/>
        </p:nvSpPr>
        <p:spPr>
          <a:xfrm>
            <a:off x="737076" y="235654"/>
            <a:ext cx="754053" cy="438582"/>
          </a:xfrm>
          <a:prstGeom prst="rect">
            <a:avLst/>
          </a:prstGeom>
          <a:noFill/>
        </p:spPr>
        <p:txBody>
          <a:bodyPr wrap="none" lIns="68580" tIns="34290" rIns="68580" bIns="34290" rtlCol="0">
            <a:spAutoFit/>
          </a:bodyPr>
          <a:lstStyle/>
          <a:p>
            <a:r>
              <a:rPr lang="zh-CN" altLang="en-US" sz="2400" dirty="0">
                <a:solidFill>
                  <a:srgbClr val="C00000"/>
                </a:solidFill>
                <a:latin typeface="微软雅黑" pitchFamily="34" charset="-122"/>
                <a:ea typeface="微软雅黑" pitchFamily="34" charset="-122"/>
              </a:rPr>
              <a:t>实验</a:t>
            </a:r>
          </a:p>
        </p:txBody>
      </p:sp>
      <p:cxnSp>
        <p:nvCxnSpPr>
          <p:cNvPr id="14" name="直接连接符 13"/>
          <p:cNvCxnSpPr>
            <a:cxnSpLocks/>
          </p:cNvCxnSpPr>
          <p:nvPr/>
        </p:nvCxnSpPr>
        <p:spPr>
          <a:xfrm flipV="1">
            <a:off x="491308" y="695345"/>
            <a:ext cx="8025265" cy="340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 name="Freeform 6"/>
          <p:cNvSpPr>
            <a:spLocks noEditPoints="1"/>
          </p:cNvSpPr>
          <p:nvPr/>
        </p:nvSpPr>
        <p:spPr bwMode="auto">
          <a:xfrm>
            <a:off x="8499997" y="376722"/>
            <a:ext cx="319470" cy="320636"/>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zh-CN" altLang="en-US" sz="1400">
              <a:solidFill>
                <a:prstClr val="black"/>
              </a:solidFill>
            </a:endParaRPr>
          </a:p>
        </p:txBody>
      </p:sp>
      <p:sp>
        <p:nvSpPr>
          <p:cNvPr id="3" name="灯片编号占位符 2">
            <a:extLst>
              <a:ext uri="{FF2B5EF4-FFF2-40B4-BE49-F238E27FC236}">
                <a16:creationId xmlns:a16="http://schemas.microsoft.com/office/drawing/2014/main" id="{6DFE0AA6-5A7D-46FB-A5E7-7967D67742A7}"/>
              </a:ext>
            </a:extLst>
          </p:cNvPr>
          <p:cNvSpPr>
            <a:spLocks noGrp="1"/>
          </p:cNvSpPr>
          <p:nvPr>
            <p:ph type="sldNum" sz="quarter" idx="12"/>
          </p:nvPr>
        </p:nvSpPr>
        <p:spPr/>
        <p:txBody>
          <a:bodyPr/>
          <a:lstStyle/>
          <a:p>
            <a:r>
              <a:rPr lang="en-US" altLang="zh-CN" dirty="0"/>
              <a:t>		</a:t>
            </a:r>
            <a:fld id="{7B683D06-1B2D-4418-9191-09774B5762B3}" type="slidenum">
              <a:rPr lang="zh-CN" altLang="en-US" smtClean="0"/>
              <a:t>30</a:t>
            </a:fld>
            <a:r>
              <a:rPr lang="en-US" altLang="zh-CN" dirty="0"/>
              <a:t>/35</a:t>
            </a:r>
            <a:endParaRPr lang="zh-CN" altLang="en-US" dirty="0"/>
          </a:p>
        </p:txBody>
      </p:sp>
      <p:pic>
        <p:nvPicPr>
          <p:cNvPr id="7" name="图片 6">
            <a:extLst>
              <a:ext uri="{FF2B5EF4-FFF2-40B4-BE49-F238E27FC236}">
                <a16:creationId xmlns:a16="http://schemas.microsoft.com/office/drawing/2014/main" id="{AA912B88-A769-47D5-83FD-53C3F020F6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609" y="787529"/>
            <a:ext cx="6509371" cy="4116657"/>
          </a:xfrm>
          <a:prstGeom prst="rect">
            <a:avLst/>
          </a:prstGeom>
        </p:spPr>
      </p:pic>
      <p:sp>
        <p:nvSpPr>
          <p:cNvPr id="8" name="文本框 7">
            <a:extLst>
              <a:ext uri="{FF2B5EF4-FFF2-40B4-BE49-F238E27FC236}">
                <a16:creationId xmlns:a16="http://schemas.microsoft.com/office/drawing/2014/main" id="{2494F5C7-8329-4578-ACB4-84F5A8F0488A}"/>
              </a:ext>
            </a:extLst>
          </p:cNvPr>
          <p:cNvSpPr txBox="1"/>
          <p:nvPr/>
        </p:nvSpPr>
        <p:spPr>
          <a:xfrm>
            <a:off x="6954979" y="921843"/>
            <a:ext cx="1864487" cy="1668983"/>
          </a:xfrm>
          <a:prstGeom prst="rect">
            <a:avLst/>
          </a:prstGeom>
          <a:noFill/>
        </p:spPr>
        <p:txBody>
          <a:bodyPr wrap="square" rtlCol="0">
            <a:spAutoFit/>
          </a:bodyPr>
          <a:lstStyle/>
          <a:p>
            <a:pPr>
              <a:lnSpc>
                <a:spcPct val="150000"/>
              </a:lnSpc>
            </a:pP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从图中可以看出，加入对抗网络之后，模型</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总体效果比较好，同时在</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MSRA</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数据集上的性能也提升了</a:t>
            </a:r>
            <a:r>
              <a:rPr lang="zh-CN" alt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56751226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45609" y="347044"/>
            <a:ext cx="216028" cy="216000"/>
            <a:chOff x="1827622" y="1343919"/>
            <a:chExt cx="2304000" cy="2304000"/>
          </a:xfrm>
        </p:grpSpPr>
        <p:sp>
          <p:nvSpPr>
            <p:cNvPr id="11" name="椭圆 10"/>
            <p:cNvSpPr/>
            <p:nvPr/>
          </p:nvSpPr>
          <p:spPr>
            <a:xfrm>
              <a:off x="1827622" y="1343919"/>
              <a:ext cx="2304000" cy="2304000"/>
            </a:xfrm>
            <a:prstGeom prst="ellipse">
              <a:avLst/>
            </a:prstGeom>
            <a:gradFill flip="none" rotWithShape="1">
              <a:gsLst>
                <a:gs pos="100000">
                  <a:schemeClr val="tx1">
                    <a:lumMod val="85000"/>
                    <a:lumOff val="15000"/>
                  </a:schemeClr>
                </a:gs>
                <a:gs pos="0">
                  <a:schemeClr val="tx1">
                    <a:lumMod val="65000"/>
                    <a:lumOff val="35000"/>
                  </a:schemeClr>
                </a:gs>
              </a:gsLst>
              <a:path path="circle">
                <a:fillToRect l="100000" b="100000"/>
              </a:path>
              <a:tileRect t="-100000" r="-100000"/>
            </a:grad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sp>
          <p:nvSpPr>
            <p:cNvPr id="12" name="椭圆 11"/>
            <p:cNvSpPr/>
            <p:nvPr/>
          </p:nvSpPr>
          <p:spPr>
            <a:xfrm>
              <a:off x="1877481" y="1393778"/>
              <a:ext cx="2204282" cy="2204282"/>
            </a:xfrm>
            <a:prstGeom prst="ellipse">
              <a:avLst/>
            </a:prstGeom>
            <a:gradFill flip="none" rotWithShape="1">
              <a:gsLst>
                <a:gs pos="0">
                  <a:srgbClr val="C00000"/>
                </a:gs>
                <a:gs pos="100000">
                  <a:srgbClr val="FF0000"/>
                </a:gs>
              </a:gsLst>
              <a:path path="circle">
                <a:fillToRect l="100000" b="100000"/>
              </a:path>
              <a:tileRect t="-100000" r="-100000"/>
            </a:gradFill>
            <a:ln w="12700">
              <a:gradFill>
                <a:gsLst>
                  <a:gs pos="100000">
                    <a:srgbClr val="C00000"/>
                  </a:gs>
                  <a:gs pos="0">
                    <a:srgbClr val="FF000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grpSp>
      <p:sp>
        <p:nvSpPr>
          <p:cNvPr id="13" name="TextBox 4"/>
          <p:cNvSpPr txBox="1"/>
          <p:nvPr/>
        </p:nvSpPr>
        <p:spPr>
          <a:xfrm>
            <a:off x="737076" y="235654"/>
            <a:ext cx="754053" cy="438582"/>
          </a:xfrm>
          <a:prstGeom prst="rect">
            <a:avLst/>
          </a:prstGeom>
          <a:noFill/>
        </p:spPr>
        <p:txBody>
          <a:bodyPr wrap="none" lIns="68580" tIns="34290" rIns="68580" bIns="34290" rtlCol="0">
            <a:spAutoFit/>
          </a:bodyPr>
          <a:lstStyle/>
          <a:p>
            <a:r>
              <a:rPr lang="zh-CN" altLang="en-US" sz="2400" dirty="0">
                <a:solidFill>
                  <a:srgbClr val="C00000"/>
                </a:solidFill>
                <a:latin typeface="微软雅黑" pitchFamily="34" charset="-122"/>
                <a:ea typeface="微软雅黑" pitchFamily="34" charset="-122"/>
              </a:rPr>
              <a:t>实验</a:t>
            </a:r>
          </a:p>
        </p:txBody>
      </p:sp>
      <p:cxnSp>
        <p:nvCxnSpPr>
          <p:cNvPr id="14" name="直接连接符 13"/>
          <p:cNvCxnSpPr>
            <a:cxnSpLocks/>
          </p:cNvCxnSpPr>
          <p:nvPr/>
        </p:nvCxnSpPr>
        <p:spPr>
          <a:xfrm flipV="1">
            <a:off x="491308" y="695345"/>
            <a:ext cx="8025265" cy="340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 name="Freeform 6"/>
          <p:cNvSpPr>
            <a:spLocks noEditPoints="1"/>
          </p:cNvSpPr>
          <p:nvPr/>
        </p:nvSpPr>
        <p:spPr bwMode="auto">
          <a:xfrm>
            <a:off x="8499997" y="376722"/>
            <a:ext cx="319470" cy="320636"/>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zh-CN" altLang="en-US" sz="1400">
              <a:solidFill>
                <a:prstClr val="black"/>
              </a:solidFill>
            </a:endParaRPr>
          </a:p>
        </p:txBody>
      </p:sp>
      <p:sp>
        <p:nvSpPr>
          <p:cNvPr id="3" name="灯片编号占位符 2">
            <a:extLst>
              <a:ext uri="{FF2B5EF4-FFF2-40B4-BE49-F238E27FC236}">
                <a16:creationId xmlns:a16="http://schemas.microsoft.com/office/drawing/2014/main" id="{6DFE0AA6-5A7D-46FB-A5E7-7967D67742A7}"/>
              </a:ext>
            </a:extLst>
          </p:cNvPr>
          <p:cNvSpPr>
            <a:spLocks noGrp="1"/>
          </p:cNvSpPr>
          <p:nvPr>
            <p:ph type="sldNum" sz="quarter" idx="12"/>
          </p:nvPr>
        </p:nvSpPr>
        <p:spPr/>
        <p:txBody>
          <a:bodyPr/>
          <a:lstStyle/>
          <a:p>
            <a:r>
              <a:rPr lang="en-US" altLang="zh-CN" dirty="0"/>
              <a:t>		</a:t>
            </a:r>
            <a:fld id="{7B683D06-1B2D-4418-9191-09774B5762B3}" type="slidenum">
              <a:rPr lang="zh-CN" altLang="en-US" smtClean="0"/>
              <a:t>31</a:t>
            </a:fld>
            <a:r>
              <a:rPr lang="en-US" altLang="zh-CN" dirty="0"/>
              <a:t>/35</a:t>
            </a:r>
            <a:endParaRPr lang="zh-CN" altLang="en-US" dirty="0"/>
          </a:p>
        </p:txBody>
      </p:sp>
      <p:pic>
        <p:nvPicPr>
          <p:cNvPr id="4" name="图片 3">
            <a:extLst>
              <a:ext uri="{FF2B5EF4-FFF2-40B4-BE49-F238E27FC236}">
                <a16:creationId xmlns:a16="http://schemas.microsoft.com/office/drawing/2014/main" id="{4F947645-3C63-4648-9C45-BE55E5D271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945" y="806537"/>
            <a:ext cx="4072995" cy="3843115"/>
          </a:xfrm>
          <a:prstGeom prst="rect">
            <a:avLst/>
          </a:prstGeom>
        </p:spPr>
      </p:pic>
      <p:pic>
        <p:nvPicPr>
          <p:cNvPr id="6" name="图片 5">
            <a:extLst>
              <a:ext uri="{FF2B5EF4-FFF2-40B4-BE49-F238E27FC236}">
                <a16:creationId xmlns:a16="http://schemas.microsoft.com/office/drawing/2014/main" id="{C2A56242-B5DD-424F-90A7-960C89324D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3519" y="806537"/>
            <a:ext cx="3776478" cy="3695552"/>
          </a:xfrm>
          <a:prstGeom prst="rect">
            <a:avLst/>
          </a:prstGeom>
        </p:spPr>
      </p:pic>
    </p:spTree>
    <p:extLst>
      <p:ext uri="{BB962C8B-B14F-4D97-AF65-F5344CB8AC3E}">
        <p14:creationId xmlns:p14="http://schemas.microsoft.com/office/powerpoint/2010/main" val="338061678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45609" y="347044"/>
            <a:ext cx="216028" cy="216000"/>
            <a:chOff x="1827622" y="1343919"/>
            <a:chExt cx="2304000" cy="2304000"/>
          </a:xfrm>
        </p:grpSpPr>
        <p:sp>
          <p:nvSpPr>
            <p:cNvPr id="11" name="椭圆 10"/>
            <p:cNvSpPr/>
            <p:nvPr/>
          </p:nvSpPr>
          <p:spPr>
            <a:xfrm>
              <a:off x="1827622" y="1343919"/>
              <a:ext cx="2304000" cy="2304000"/>
            </a:xfrm>
            <a:prstGeom prst="ellipse">
              <a:avLst/>
            </a:prstGeom>
            <a:gradFill flip="none" rotWithShape="1">
              <a:gsLst>
                <a:gs pos="100000">
                  <a:schemeClr val="tx1">
                    <a:lumMod val="85000"/>
                    <a:lumOff val="15000"/>
                  </a:schemeClr>
                </a:gs>
                <a:gs pos="0">
                  <a:schemeClr val="tx1">
                    <a:lumMod val="65000"/>
                    <a:lumOff val="35000"/>
                  </a:schemeClr>
                </a:gs>
              </a:gsLst>
              <a:path path="circle">
                <a:fillToRect l="100000" b="100000"/>
              </a:path>
              <a:tileRect t="-100000" r="-100000"/>
            </a:grad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sp>
          <p:nvSpPr>
            <p:cNvPr id="12" name="椭圆 11"/>
            <p:cNvSpPr/>
            <p:nvPr/>
          </p:nvSpPr>
          <p:spPr>
            <a:xfrm>
              <a:off x="1877481" y="1393778"/>
              <a:ext cx="2204282" cy="2204282"/>
            </a:xfrm>
            <a:prstGeom prst="ellipse">
              <a:avLst/>
            </a:prstGeom>
            <a:gradFill flip="none" rotWithShape="1">
              <a:gsLst>
                <a:gs pos="0">
                  <a:srgbClr val="C00000"/>
                </a:gs>
                <a:gs pos="100000">
                  <a:srgbClr val="FF0000"/>
                </a:gs>
              </a:gsLst>
              <a:path path="circle">
                <a:fillToRect l="100000" b="100000"/>
              </a:path>
              <a:tileRect t="-100000" r="-100000"/>
            </a:gradFill>
            <a:ln w="12700">
              <a:gradFill>
                <a:gsLst>
                  <a:gs pos="100000">
                    <a:srgbClr val="C00000"/>
                  </a:gs>
                  <a:gs pos="0">
                    <a:srgbClr val="FF000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grpSp>
      <p:sp>
        <p:nvSpPr>
          <p:cNvPr id="13" name="TextBox 4"/>
          <p:cNvSpPr txBox="1"/>
          <p:nvPr/>
        </p:nvSpPr>
        <p:spPr>
          <a:xfrm>
            <a:off x="737076" y="235654"/>
            <a:ext cx="1683794" cy="438582"/>
          </a:xfrm>
          <a:prstGeom prst="rect">
            <a:avLst/>
          </a:prstGeom>
          <a:noFill/>
        </p:spPr>
        <p:txBody>
          <a:bodyPr wrap="none" lIns="68580" tIns="34290" rIns="68580" bIns="34290" rtlCol="0">
            <a:spAutoFit/>
          </a:bodyPr>
          <a:lstStyle/>
          <a:p>
            <a:r>
              <a:rPr lang="zh-CN" altLang="en-US" sz="2400" dirty="0">
                <a:solidFill>
                  <a:srgbClr val="C00000"/>
                </a:solidFill>
                <a:latin typeface="微软雅黑" pitchFamily="34" charset="-122"/>
                <a:ea typeface="微软雅黑" pitchFamily="34" charset="-122"/>
              </a:rPr>
              <a:t>实验</a:t>
            </a:r>
            <a:r>
              <a:rPr lang="en-US" altLang="zh-CN" sz="2400" dirty="0">
                <a:solidFill>
                  <a:srgbClr val="C00000"/>
                </a:solidFill>
                <a:latin typeface="微软雅黑" pitchFamily="34" charset="-122"/>
                <a:ea typeface="微软雅黑" pitchFamily="34" charset="-122"/>
              </a:rPr>
              <a:t>-</a:t>
            </a:r>
            <a:r>
              <a:rPr lang="zh-CN" altLang="en-US" sz="2400" dirty="0">
                <a:solidFill>
                  <a:srgbClr val="C00000"/>
                </a:solidFill>
                <a:latin typeface="微软雅黑" pitchFamily="34" charset="-122"/>
                <a:ea typeface="微软雅黑" pitchFamily="34" charset="-122"/>
              </a:rPr>
              <a:t>测试</a:t>
            </a:r>
            <a:r>
              <a:rPr lang="en-US" altLang="zh-CN" sz="2400" dirty="0">
                <a:solidFill>
                  <a:srgbClr val="C00000"/>
                </a:solidFill>
                <a:latin typeface="微软雅黑" pitchFamily="34" charset="-122"/>
                <a:ea typeface="微软雅黑" pitchFamily="34" charset="-122"/>
              </a:rPr>
              <a:t>1</a:t>
            </a:r>
            <a:endParaRPr lang="zh-CN" altLang="en-US" sz="2400" dirty="0">
              <a:solidFill>
                <a:srgbClr val="C00000"/>
              </a:solidFill>
              <a:latin typeface="微软雅黑" pitchFamily="34" charset="-122"/>
              <a:ea typeface="微软雅黑" pitchFamily="34" charset="-122"/>
            </a:endParaRPr>
          </a:p>
        </p:txBody>
      </p:sp>
      <p:cxnSp>
        <p:nvCxnSpPr>
          <p:cNvPr id="14" name="直接连接符 13"/>
          <p:cNvCxnSpPr>
            <a:cxnSpLocks/>
          </p:cNvCxnSpPr>
          <p:nvPr/>
        </p:nvCxnSpPr>
        <p:spPr>
          <a:xfrm flipV="1">
            <a:off x="491308" y="695345"/>
            <a:ext cx="8025265" cy="340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 name="Freeform 6"/>
          <p:cNvSpPr>
            <a:spLocks noEditPoints="1"/>
          </p:cNvSpPr>
          <p:nvPr/>
        </p:nvSpPr>
        <p:spPr bwMode="auto">
          <a:xfrm>
            <a:off x="8499997" y="376722"/>
            <a:ext cx="319470" cy="320636"/>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zh-CN" altLang="en-US" sz="1400">
              <a:solidFill>
                <a:prstClr val="black"/>
              </a:solidFill>
            </a:endParaRPr>
          </a:p>
        </p:txBody>
      </p:sp>
      <p:sp>
        <p:nvSpPr>
          <p:cNvPr id="3" name="灯片编号占位符 2">
            <a:extLst>
              <a:ext uri="{FF2B5EF4-FFF2-40B4-BE49-F238E27FC236}">
                <a16:creationId xmlns:a16="http://schemas.microsoft.com/office/drawing/2014/main" id="{6DFE0AA6-5A7D-46FB-A5E7-7967D67742A7}"/>
              </a:ext>
            </a:extLst>
          </p:cNvPr>
          <p:cNvSpPr>
            <a:spLocks noGrp="1"/>
          </p:cNvSpPr>
          <p:nvPr>
            <p:ph type="sldNum" sz="quarter" idx="12"/>
          </p:nvPr>
        </p:nvSpPr>
        <p:spPr/>
        <p:txBody>
          <a:bodyPr/>
          <a:lstStyle/>
          <a:p>
            <a:r>
              <a:rPr lang="en-US" altLang="zh-CN" dirty="0"/>
              <a:t>		</a:t>
            </a:r>
            <a:fld id="{7B683D06-1B2D-4418-9191-09774B5762B3}" type="slidenum">
              <a:rPr lang="zh-CN" altLang="en-US" smtClean="0"/>
              <a:t>32</a:t>
            </a:fld>
            <a:r>
              <a:rPr lang="en-US" altLang="zh-CN" dirty="0"/>
              <a:t>/35</a:t>
            </a:r>
            <a:endParaRPr lang="zh-CN" altLang="en-US" dirty="0"/>
          </a:p>
        </p:txBody>
      </p:sp>
      <p:sp>
        <p:nvSpPr>
          <p:cNvPr id="2" name="文本框 1">
            <a:extLst>
              <a:ext uri="{FF2B5EF4-FFF2-40B4-BE49-F238E27FC236}">
                <a16:creationId xmlns:a16="http://schemas.microsoft.com/office/drawing/2014/main" id="{A7D86BC0-D344-470A-B179-F8B8C3E30C97}"/>
              </a:ext>
            </a:extLst>
          </p:cNvPr>
          <p:cNvSpPr txBox="1"/>
          <p:nvPr/>
        </p:nvSpPr>
        <p:spPr>
          <a:xfrm>
            <a:off x="491308" y="783024"/>
            <a:ext cx="8196228" cy="787523"/>
          </a:xfrm>
          <a:prstGeom prst="rect">
            <a:avLst/>
          </a:prstGeom>
          <a:noFill/>
        </p:spPr>
        <p:txBody>
          <a:bodyPr wrap="square" rtlCol="0">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在</a:t>
            </a:r>
            <a:r>
              <a:rPr lang="en-US" altLang="zh-CN" sz="1600" dirty="0">
                <a:latin typeface="微软雅黑" panose="020B0503020204020204" pitchFamily="34" charset="-122"/>
                <a:ea typeface="微软雅黑" panose="020B0503020204020204" pitchFamily="34" charset="-122"/>
              </a:rPr>
              <a:t>NLPCC2016</a:t>
            </a:r>
            <a:r>
              <a:rPr lang="zh-CN" altLang="en-US" sz="1600" dirty="0">
                <a:latin typeface="微软雅黑" panose="020B0503020204020204" pitchFamily="34" charset="-122"/>
                <a:ea typeface="微软雅黑" panose="020B0503020204020204" pitchFamily="34" charset="-122"/>
              </a:rPr>
              <a:t>上面的数据集做测试，由于这一部分的数据集来自微博，所以用他来检测模型的泛化能力，作者没有使用对抗策略，不知道是不是对抗策略效果不好</a:t>
            </a:r>
          </a:p>
        </p:txBody>
      </p:sp>
      <p:pic>
        <p:nvPicPr>
          <p:cNvPr id="7" name="图片 6">
            <a:extLst>
              <a:ext uri="{FF2B5EF4-FFF2-40B4-BE49-F238E27FC236}">
                <a16:creationId xmlns:a16="http://schemas.microsoft.com/office/drawing/2014/main" id="{6CB614A5-279A-4C6F-AAA6-506EEB757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308" y="1654825"/>
            <a:ext cx="5280995" cy="2968651"/>
          </a:xfrm>
          <a:prstGeom prst="rect">
            <a:avLst/>
          </a:prstGeom>
        </p:spPr>
      </p:pic>
    </p:spTree>
    <p:extLst>
      <p:ext uri="{BB962C8B-B14F-4D97-AF65-F5344CB8AC3E}">
        <p14:creationId xmlns:p14="http://schemas.microsoft.com/office/powerpoint/2010/main" val="221565170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45609" y="347044"/>
            <a:ext cx="216028" cy="216000"/>
            <a:chOff x="1827622" y="1343919"/>
            <a:chExt cx="2304000" cy="2304000"/>
          </a:xfrm>
        </p:grpSpPr>
        <p:sp>
          <p:nvSpPr>
            <p:cNvPr id="11" name="椭圆 10"/>
            <p:cNvSpPr/>
            <p:nvPr/>
          </p:nvSpPr>
          <p:spPr>
            <a:xfrm>
              <a:off x="1827622" y="1343919"/>
              <a:ext cx="2304000" cy="2304000"/>
            </a:xfrm>
            <a:prstGeom prst="ellipse">
              <a:avLst/>
            </a:prstGeom>
            <a:gradFill flip="none" rotWithShape="1">
              <a:gsLst>
                <a:gs pos="100000">
                  <a:schemeClr val="tx1">
                    <a:lumMod val="85000"/>
                    <a:lumOff val="15000"/>
                  </a:schemeClr>
                </a:gs>
                <a:gs pos="0">
                  <a:schemeClr val="tx1">
                    <a:lumMod val="65000"/>
                    <a:lumOff val="35000"/>
                  </a:schemeClr>
                </a:gs>
              </a:gsLst>
              <a:path path="circle">
                <a:fillToRect l="100000" b="100000"/>
              </a:path>
              <a:tileRect t="-100000" r="-100000"/>
            </a:grad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sp>
          <p:nvSpPr>
            <p:cNvPr id="12" name="椭圆 11"/>
            <p:cNvSpPr/>
            <p:nvPr/>
          </p:nvSpPr>
          <p:spPr>
            <a:xfrm>
              <a:off x="1877481" y="1393778"/>
              <a:ext cx="2204282" cy="2204282"/>
            </a:xfrm>
            <a:prstGeom prst="ellipse">
              <a:avLst/>
            </a:prstGeom>
            <a:gradFill flip="none" rotWithShape="1">
              <a:gsLst>
                <a:gs pos="0">
                  <a:srgbClr val="C00000"/>
                </a:gs>
                <a:gs pos="100000">
                  <a:srgbClr val="FF0000"/>
                </a:gs>
              </a:gsLst>
              <a:path path="circle">
                <a:fillToRect l="100000" b="100000"/>
              </a:path>
              <a:tileRect t="-100000" r="-100000"/>
            </a:gradFill>
            <a:ln w="12700">
              <a:gradFill>
                <a:gsLst>
                  <a:gs pos="100000">
                    <a:srgbClr val="C00000"/>
                  </a:gs>
                  <a:gs pos="0">
                    <a:srgbClr val="FF000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grpSp>
      <p:sp>
        <p:nvSpPr>
          <p:cNvPr id="13" name="TextBox 4"/>
          <p:cNvSpPr txBox="1"/>
          <p:nvPr/>
        </p:nvSpPr>
        <p:spPr>
          <a:xfrm>
            <a:off x="737076" y="235654"/>
            <a:ext cx="1683794" cy="438582"/>
          </a:xfrm>
          <a:prstGeom prst="rect">
            <a:avLst/>
          </a:prstGeom>
          <a:noFill/>
        </p:spPr>
        <p:txBody>
          <a:bodyPr wrap="none" lIns="68580" tIns="34290" rIns="68580" bIns="34290" rtlCol="0">
            <a:spAutoFit/>
          </a:bodyPr>
          <a:lstStyle/>
          <a:p>
            <a:r>
              <a:rPr lang="zh-CN" altLang="en-US" sz="2400" dirty="0">
                <a:solidFill>
                  <a:srgbClr val="C00000"/>
                </a:solidFill>
                <a:latin typeface="微软雅黑" pitchFamily="34" charset="-122"/>
                <a:ea typeface="微软雅黑" pitchFamily="34" charset="-122"/>
              </a:rPr>
              <a:t>实验</a:t>
            </a:r>
            <a:r>
              <a:rPr lang="en-US" altLang="zh-CN" sz="2400" dirty="0">
                <a:solidFill>
                  <a:srgbClr val="C00000"/>
                </a:solidFill>
                <a:latin typeface="微软雅黑" pitchFamily="34" charset="-122"/>
                <a:ea typeface="微软雅黑" pitchFamily="34" charset="-122"/>
              </a:rPr>
              <a:t>-</a:t>
            </a:r>
            <a:r>
              <a:rPr lang="zh-CN" altLang="en-US" sz="2400" dirty="0">
                <a:solidFill>
                  <a:srgbClr val="C00000"/>
                </a:solidFill>
                <a:latin typeface="微软雅黑" pitchFamily="34" charset="-122"/>
                <a:ea typeface="微软雅黑" pitchFamily="34" charset="-122"/>
              </a:rPr>
              <a:t>测试</a:t>
            </a:r>
            <a:r>
              <a:rPr lang="en-US" altLang="zh-CN" sz="2400" dirty="0">
                <a:solidFill>
                  <a:srgbClr val="C00000"/>
                </a:solidFill>
                <a:latin typeface="微软雅黑" pitchFamily="34" charset="-122"/>
                <a:ea typeface="微软雅黑" pitchFamily="34" charset="-122"/>
              </a:rPr>
              <a:t>2</a:t>
            </a:r>
            <a:endParaRPr lang="zh-CN" altLang="en-US" sz="2400" dirty="0">
              <a:solidFill>
                <a:srgbClr val="C00000"/>
              </a:solidFill>
              <a:latin typeface="微软雅黑" pitchFamily="34" charset="-122"/>
              <a:ea typeface="微软雅黑" pitchFamily="34" charset="-122"/>
            </a:endParaRPr>
          </a:p>
        </p:txBody>
      </p:sp>
      <p:cxnSp>
        <p:nvCxnSpPr>
          <p:cNvPr id="14" name="直接连接符 13"/>
          <p:cNvCxnSpPr>
            <a:cxnSpLocks/>
          </p:cNvCxnSpPr>
          <p:nvPr/>
        </p:nvCxnSpPr>
        <p:spPr>
          <a:xfrm flipV="1">
            <a:off x="491308" y="695345"/>
            <a:ext cx="8025265" cy="340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 name="Freeform 6"/>
          <p:cNvSpPr>
            <a:spLocks noEditPoints="1"/>
          </p:cNvSpPr>
          <p:nvPr/>
        </p:nvSpPr>
        <p:spPr bwMode="auto">
          <a:xfrm>
            <a:off x="8499997" y="376722"/>
            <a:ext cx="319470" cy="320636"/>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zh-CN" altLang="en-US" sz="1400">
              <a:solidFill>
                <a:prstClr val="black"/>
              </a:solidFill>
            </a:endParaRPr>
          </a:p>
        </p:txBody>
      </p:sp>
      <p:sp>
        <p:nvSpPr>
          <p:cNvPr id="3" name="灯片编号占位符 2">
            <a:extLst>
              <a:ext uri="{FF2B5EF4-FFF2-40B4-BE49-F238E27FC236}">
                <a16:creationId xmlns:a16="http://schemas.microsoft.com/office/drawing/2014/main" id="{6DFE0AA6-5A7D-46FB-A5E7-7967D67742A7}"/>
              </a:ext>
            </a:extLst>
          </p:cNvPr>
          <p:cNvSpPr>
            <a:spLocks noGrp="1"/>
          </p:cNvSpPr>
          <p:nvPr>
            <p:ph type="sldNum" sz="quarter" idx="12"/>
          </p:nvPr>
        </p:nvSpPr>
        <p:spPr/>
        <p:txBody>
          <a:bodyPr/>
          <a:lstStyle/>
          <a:p>
            <a:r>
              <a:rPr lang="en-US" altLang="zh-CN" dirty="0"/>
              <a:t>		</a:t>
            </a:r>
            <a:fld id="{7B683D06-1B2D-4418-9191-09774B5762B3}" type="slidenum">
              <a:rPr lang="zh-CN" altLang="en-US" smtClean="0"/>
              <a:t>33</a:t>
            </a:fld>
            <a:r>
              <a:rPr lang="en-US" altLang="zh-CN" dirty="0"/>
              <a:t>/35</a:t>
            </a:r>
            <a:endParaRPr lang="zh-CN" altLang="en-US" dirty="0"/>
          </a:p>
        </p:txBody>
      </p:sp>
      <p:sp>
        <p:nvSpPr>
          <p:cNvPr id="2" name="文本框 1">
            <a:extLst>
              <a:ext uri="{FF2B5EF4-FFF2-40B4-BE49-F238E27FC236}">
                <a16:creationId xmlns:a16="http://schemas.microsoft.com/office/drawing/2014/main" id="{A7D86BC0-D344-470A-B179-F8B8C3E30C97}"/>
              </a:ext>
            </a:extLst>
          </p:cNvPr>
          <p:cNvSpPr txBox="1"/>
          <p:nvPr/>
        </p:nvSpPr>
        <p:spPr>
          <a:xfrm>
            <a:off x="491308" y="789971"/>
            <a:ext cx="8196228" cy="932563"/>
          </a:xfrm>
          <a:prstGeom prst="rect">
            <a:avLst/>
          </a:prstGeom>
          <a:noFill/>
        </p:spPr>
        <p:txBody>
          <a:bodyPr wrap="square" rtlCol="0">
            <a:spAutoFit/>
          </a:bodyPr>
          <a:lstStyle/>
          <a:p>
            <a:pPr>
              <a:lnSpc>
                <a:spcPct val="130000"/>
              </a:lnSpc>
            </a:pPr>
            <a:r>
              <a:rPr lang="zh-CN" altLang="en-US" sz="1400" dirty="0">
                <a:latin typeface="微软雅黑" panose="020B0503020204020204" pitchFamily="34" charset="-122"/>
                <a:ea typeface="微软雅黑" panose="020B0503020204020204" pitchFamily="34" charset="-122"/>
              </a:rPr>
              <a:t>通过训练</a:t>
            </a:r>
            <a:r>
              <a:rPr lang="en-US" altLang="zh-CN" sz="1400" dirty="0">
                <a:latin typeface="微软雅黑" panose="020B0503020204020204" pitchFamily="34" charset="-122"/>
                <a:ea typeface="微软雅黑" panose="020B0503020204020204" pitchFamily="34" charset="-122"/>
              </a:rPr>
              <a:t>5</a:t>
            </a:r>
            <a:r>
              <a:rPr lang="zh-CN" altLang="en-US" sz="1400" dirty="0">
                <a:latin typeface="微软雅黑" panose="020B0503020204020204" pitchFamily="34" charset="-122"/>
                <a:ea typeface="微软雅黑" panose="020B0503020204020204" pitchFamily="34" charset="-122"/>
              </a:rPr>
              <a:t>种简体中文，得到共享模型参数，然后再使用三种繁体中文得到其余参数，作者发现性能提升了。存在争议的地方在于作者对简体中文和繁体中文的转换问题，例如大陆的“代码”、台湾的“程式碼”、香港的“代碼”甚至连字符数都不相同，存在一定的问题</a:t>
            </a:r>
            <a:endParaRPr lang="en-US" altLang="zh-CN" sz="14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B063D90D-1610-4F92-8AD6-ADB5A60894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623" y="1802674"/>
            <a:ext cx="5686990" cy="3154129"/>
          </a:xfrm>
          <a:prstGeom prst="rect">
            <a:avLst/>
          </a:prstGeom>
        </p:spPr>
      </p:pic>
    </p:spTree>
    <p:extLst>
      <p:ext uri="{BB962C8B-B14F-4D97-AF65-F5344CB8AC3E}">
        <p14:creationId xmlns:p14="http://schemas.microsoft.com/office/powerpoint/2010/main" val="300691095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45609" y="347044"/>
            <a:ext cx="216028" cy="216000"/>
            <a:chOff x="1827622" y="1343919"/>
            <a:chExt cx="2304000" cy="2304000"/>
          </a:xfrm>
        </p:grpSpPr>
        <p:sp>
          <p:nvSpPr>
            <p:cNvPr id="11" name="椭圆 10"/>
            <p:cNvSpPr/>
            <p:nvPr/>
          </p:nvSpPr>
          <p:spPr>
            <a:xfrm>
              <a:off x="1827622" y="1343919"/>
              <a:ext cx="2304000" cy="2304000"/>
            </a:xfrm>
            <a:prstGeom prst="ellipse">
              <a:avLst/>
            </a:prstGeom>
            <a:gradFill flip="none" rotWithShape="1">
              <a:gsLst>
                <a:gs pos="100000">
                  <a:schemeClr val="tx1">
                    <a:lumMod val="85000"/>
                    <a:lumOff val="15000"/>
                  </a:schemeClr>
                </a:gs>
                <a:gs pos="0">
                  <a:schemeClr val="tx1">
                    <a:lumMod val="65000"/>
                    <a:lumOff val="35000"/>
                  </a:schemeClr>
                </a:gs>
              </a:gsLst>
              <a:path path="circle">
                <a:fillToRect l="100000" b="100000"/>
              </a:path>
              <a:tileRect t="-100000" r="-100000"/>
            </a:grad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sp>
          <p:nvSpPr>
            <p:cNvPr id="12" name="椭圆 11"/>
            <p:cNvSpPr/>
            <p:nvPr/>
          </p:nvSpPr>
          <p:spPr>
            <a:xfrm>
              <a:off x="1877481" y="1393778"/>
              <a:ext cx="2204282" cy="2204282"/>
            </a:xfrm>
            <a:prstGeom prst="ellipse">
              <a:avLst/>
            </a:prstGeom>
            <a:gradFill flip="none" rotWithShape="1">
              <a:gsLst>
                <a:gs pos="0">
                  <a:srgbClr val="C00000"/>
                </a:gs>
                <a:gs pos="100000">
                  <a:srgbClr val="FF0000"/>
                </a:gs>
              </a:gsLst>
              <a:path path="circle">
                <a:fillToRect l="100000" b="100000"/>
              </a:path>
              <a:tileRect t="-100000" r="-100000"/>
            </a:gradFill>
            <a:ln w="12700">
              <a:gradFill>
                <a:gsLst>
                  <a:gs pos="100000">
                    <a:srgbClr val="C00000"/>
                  </a:gs>
                  <a:gs pos="0">
                    <a:srgbClr val="FF000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grpSp>
      <p:sp>
        <p:nvSpPr>
          <p:cNvPr id="13" name="TextBox 4"/>
          <p:cNvSpPr txBox="1"/>
          <p:nvPr/>
        </p:nvSpPr>
        <p:spPr>
          <a:xfrm>
            <a:off x="737076" y="235654"/>
            <a:ext cx="1061829" cy="438582"/>
          </a:xfrm>
          <a:prstGeom prst="rect">
            <a:avLst/>
          </a:prstGeom>
          <a:noFill/>
        </p:spPr>
        <p:txBody>
          <a:bodyPr wrap="none" lIns="68580" tIns="34290" rIns="68580" bIns="34290" rtlCol="0">
            <a:spAutoFit/>
          </a:bodyPr>
          <a:lstStyle/>
          <a:p>
            <a:r>
              <a:rPr lang="zh-CN" altLang="en-US" sz="2400" dirty="0">
                <a:solidFill>
                  <a:srgbClr val="C00000"/>
                </a:solidFill>
                <a:latin typeface="微软雅黑" pitchFamily="34" charset="-122"/>
                <a:ea typeface="微软雅黑" pitchFamily="34" charset="-122"/>
              </a:rPr>
              <a:t>创新点</a:t>
            </a:r>
          </a:p>
        </p:txBody>
      </p:sp>
      <p:cxnSp>
        <p:nvCxnSpPr>
          <p:cNvPr id="14" name="直接连接符 13"/>
          <p:cNvCxnSpPr>
            <a:cxnSpLocks/>
          </p:cNvCxnSpPr>
          <p:nvPr/>
        </p:nvCxnSpPr>
        <p:spPr>
          <a:xfrm flipV="1">
            <a:off x="491308" y="695345"/>
            <a:ext cx="8025265" cy="340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 name="Freeform 6"/>
          <p:cNvSpPr>
            <a:spLocks noEditPoints="1"/>
          </p:cNvSpPr>
          <p:nvPr/>
        </p:nvSpPr>
        <p:spPr bwMode="auto">
          <a:xfrm>
            <a:off x="8499997" y="376722"/>
            <a:ext cx="319470" cy="320636"/>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zh-CN" altLang="en-US" sz="1400">
              <a:solidFill>
                <a:prstClr val="black"/>
              </a:solidFill>
            </a:endParaRPr>
          </a:p>
        </p:txBody>
      </p:sp>
      <p:sp>
        <p:nvSpPr>
          <p:cNvPr id="3" name="灯片编号占位符 2">
            <a:extLst>
              <a:ext uri="{FF2B5EF4-FFF2-40B4-BE49-F238E27FC236}">
                <a16:creationId xmlns:a16="http://schemas.microsoft.com/office/drawing/2014/main" id="{6DFE0AA6-5A7D-46FB-A5E7-7967D67742A7}"/>
              </a:ext>
            </a:extLst>
          </p:cNvPr>
          <p:cNvSpPr>
            <a:spLocks noGrp="1"/>
          </p:cNvSpPr>
          <p:nvPr>
            <p:ph type="sldNum" sz="quarter" idx="12"/>
          </p:nvPr>
        </p:nvSpPr>
        <p:spPr/>
        <p:txBody>
          <a:bodyPr/>
          <a:lstStyle/>
          <a:p>
            <a:r>
              <a:rPr lang="en-US" altLang="zh-CN" dirty="0"/>
              <a:t>		</a:t>
            </a:r>
            <a:fld id="{7B683D06-1B2D-4418-9191-09774B5762B3}" type="slidenum">
              <a:rPr lang="zh-CN" altLang="en-US" smtClean="0"/>
              <a:t>34</a:t>
            </a:fld>
            <a:r>
              <a:rPr lang="en-US" altLang="zh-CN" dirty="0"/>
              <a:t>/35</a:t>
            </a:r>
            <a:endParaRPr lang="zh-CN" altLang="en-US" dirty="0"/>
          </a:p>
        </p:txBody>
      </p:sp>
      <p:sp>
        <p:nvSpPr>
          <p:cNvPr id="2" name="矩形 1">
            <a:extLst>
              <a:ext uri="{FF2B5EF4-FFF2-40B4-BE49-F238E27FC236}">
                <a16:creationId xmlns:a16="http://schemas.microsoft.com/office/drawing/2014/main" id="{583E0090-02C1-4EBD-AF6C-9D032484BA18}"/>
              </a:ext>
            </a:extLst>
          </p:cNvPr>
          <p:cNvSpPr/>
          <p:nvPr/>
        </p:nvSpPr>
        <p:spPr>
          <a:xfrm>
            <a:off x="553622" y="1258672"/>
            <a:ext cx="7961728" cy="1338828"/>
          </a:xfrm>
          <a:prstGeom prst="rect">
            <a:avLst/>
          </a:prstGeom>
        </p:spPr>
        <p:txBody>
          <a:bodyPr wrap="square">
            <a:spAutoFit/>
          </a:bodyPr>
          <a:lstStyle/>
          <a:p>
            <a:pPr>
              <a:lnSpc>
                <a:spcPct val="150000"/>
              </a:lnSpc>
            </a:pPr>
            <a:r>
              <a:rPr lang="en-US" altLang="zh-CN" sz="1800" dirty="0">
                <a:solidFill>
                  <a:srgbClr val="3F3F3F"/>
                </a:solidFill>
                <a:latin typeface="微软雅黑" panose="020B0503020204020204" pitchFamily="34" charset="-122"/>
                <a:ea typeface="微软雅黑" panose="020B0503020204020204" pitchFamily="34" charset="-122"/>
              </a:rPr>
              <a:t>1</a:t>
            </a:r>
            <a:r>
              <a:rPr lang="zh-CN" altLang="en-US" sz="1800" dirty="0">
                <a:solidFill>
                  <a:srgbClr val="3F3F3F"/>
                </a:solidFill>
                <a:latin typeface="微软雅黑" panose="020B0503020204020204" pitchFamily="34" charset="-122"/>
                <a:ea typeface="微软雅黑" panose="020B0503020204020204" pitchFamily="34" charset="-122"/>
              </a:rPr>
              <a:t>、首次结合多种分词标准来实现中文分词，实现共享</a:t>
            </a:r>
            <a:r>
              <a:rPr lang="en-US" altLang="zh-CN" sz="1800" dirty="0">
                <a:solidFill>
                  <a:srgbClr val="3F3F3F"/>
                </a:solidFill>
                <a:latin typeface="微软雅黑" panose="020B0503020204020204" pitchFamily="34" charset="-122"/>
                <a:ea typeface="微软雅黑" panose="020B0503020204020204" pitchFamily="34" charset="-122"/>
              </a:rPr>
              <a:t>-</a:t>
            </a:r>
            <a:r>
              <a:rPr lang="zh-CN" altLang="en-US" sz="1800" dirty="0">
                <a:solidFill>
                  <a:srgbClr val="3F3F3F"/>
                </a:solidFill>
                <a:latin typeface="微软雅黑" panose="020B0503020204020204" pitchFamily="34" charset="-122"/>
                <a:ea typeface="微软雅黑" panose="020B0503020204020204" pitchFamily="34" charset="-122"/>
              </a:rPr>
              <a:t>私有模型 </a:t>
            </a:r>
            <a:br>
              <a:rPr lang="zh-CN" altLang="en-US" sz="1800" dirty="0">
                <a:latin typeface="微软雅黑" panose="020B0503020204020204" pitchFamily="34" charset="-122"/>
                <a:ea typeface="微软雅黑" panose="020B0503020204020204" pitchFamily="34" charset="-122"/>
              </a:rPr>
            </a:br>
            <a:r>
              <a:rPr lang="en-US" altLang="zh-CN" sz="1800" dirty="0">
                <a:solidFill>
                  <a:srgbClr val="3F3F3F"/>
                </a:solidFill>
                <a:latin typeface="微软雅黑" panose="020B0503020204020204" pitchFamily="34" charset="-122"/>
                <a:ea typeface="微软雅黑" panose="020B0503020204020204" pitchFamily="34" charset="-122"/>
              </a:rPr>
              <a:t>2</a:t>
            </a:r>
            <a:r>
              <a:rPr lang="zh-CN" altLang="en-US" sz="1800" dirty="0">
                <a:solidFill>
                  <a:srgbClr val="3F3F3F"/>
                </a:solidFill>
                <a:latin typeface="微软雅黑" panose="020B0503020204020204" pitchFamily="34" charset="-122"/>
                <a:ea typeface="微软雅黑" panose="020B0503020204020204" pitchFamily="34" charset="-122"/>
              </a:rPr>
              <a:t>、使用对抗策略来学习不同分词标准中的特点，来实现共享层 </a:t>
            </a:r>
            <a:br>
              <a:rPr lang="zh-CN" altLang="en-US" sz="1800" dirty="0">
                <a:latin typeface="微软雅黑" panose="020B0503020204020204" pitchFamily="34" charset="-122"/>
                <a:ea typeface="微软雅黑" panose="020B0503020204020204" pitchFamily="34" charset="-122"/>
              </a:rPr>
            </a:br>
            <a:r>
              <a:rPr lang="en-US" altLang="zh-CN" sz="1800" dirty="0">
                <a:solidFill>
                  <a:srgbClr val="3F3F3F"/>
                </a:solidFill>
                <a:latin typeface="微软雅黑" panose="020B0503020204020204" pitchFamily="34" charset="-122"/>
                <a:ea typeface="微软雅黑" panose="020B0503020204020204" pitchFamily="34" charset="-122"/>
              </a:rPr>
              <a:t>3</a:t>
            </a:r>
            <a:r>
              <a:rPr lang="zh-CN" altLang="en-US" sz="1800" dirty="0">
                <a:solidFill>
                  <a:srgbClr val="3F3F3F"/>
                </a:solidFill>
                <a:latin typeface="微软雅黑" panose="020B0503020204020204" pitchFamily="34" charset="-122"/>
                <a:ea typeface="微软雅黑" panose="020B0503020204020204" pitchFamily="34" charset="-122"/>
              </a:rPr>
              <a:t>、同时使用</a:t>
            </a:r>
            <a:r>
              <a:rPr lang="en-US" altLang="zh-CN" sz="1800" dirty="0">
                <a:solidFill>
                  <a:srgbClr val="3F3F3F"/>
                </a:solidFill>
                <a:latin typeface="微软雅黑" panose="020B0503020204020204" pitchFamily="34" charset="-122"/>
                <a:ea typeface="微软雅黑" panose="020B0503020204020204" pitchFamily="34" charset="-122"/>
              </a:rPr>
              <a:t>8</a:t>
            </a:r>
            <a:r>
              <a:rPr lang="zh-CN" altLang="en-US" sz="1800" dirty="0">
                <a:solidFill>
                  <a:srgbClr val="3F3F3F"/>
                </a:solidFill>
                <a:latin typeface="微软雅黑" panose="020B0503020204020204" pitchFamily="34" charset="-122"/>
                <a:ea typeface="微软雅黑" panose="020B0503020204020204" pitchFamily="34" charset="-122"/>
              </a:rPr>
              <a:t>种分词标准来构建实验</a:t>
            </a:r>
            <a:endParaRPr lang="zh-CN" altLang="en-US"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7111413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45609" y="347044"/>
            <a:ext cx="216028" cy="216000"/>
            <a:chOff x="1827622" y="1343919"/>
            <a:chExt cx="2304000" cy="2304000"/>
          </a:xfrm>
        </p:grpSpPr>
        <p:sp>
          <p:nvSpPr>
            <p:cNvPr id="11" name="椭圆 10"/>
            <p:cNvSpPr/>
            <p:nvPr/>
          </p:nvSpPr>
          <p:spPr>
            <a:xfrm>
              <a:off x="1827622" y="1343919"/>
              <a:ext cx="2304000" cy="2304000"/>
            </a:xfrm>
            <a:prstGeom prst="ellipse">
              <a:avLst/>
            </a:prstGeom>
            <a:gradFill flip="none" rotWithShape="1">
              <a:gsLst>
                <a:gs pos="100000">
                  <a:schemeClr val="tx1">
                    <a:lumMod val="85000"/>
                    <a:lumOff val="15000"/>
                  </a:schemeClr>
                </a:gs>
                <a:gs pos="0">
                  <a:schemeClr val="tx1">
                    <a:lumMod val="65000"/>
                    <a:lumOff val="35000"/>
                  </a:schemeClr>
                </a:gs>
              </a:gsLst>
              <a:path path="circle">
                <a:fillToRect l="100000" b="100000"/>
              </a:path>
              <a:tileRect t="-100000" r="-100000"/>
            </a:grad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sp>
          <p:nvSpPr>
            <p:cNvPr id="12" name="椭圆 11"/>
            <p:cNvSpPr/>
            <p:nvPr/>
          </p:nvSpPr>
          <p:spPr>
            <a:xfrm>
              <a:off x="1877481" y="1393778"/>
              <a:ext cx="2204282" cy="2204282"/>
            </a:xfrm>
            <a:prstGeom prst="ellipse">
              <a:avLst/>
            </a:prstGeom>
            <a:gradFill flip="none" rotWithShape="1">
              <a:gsLst>
                <a:gs pos="0">
                  <a:srgbClr val="C00000"/>
                </a:gs>
                <a:gs pos="100000">
                  <a:srgbClr val="FF0000"/>
                </a:gs>
              </a:gsLst>
              <a:path path="circle">
                <a:fillToRect l="100000" b="100000"/>
              </a:path>
              <a:tileRect t="-100000" r="-100000"/>
            </a:gradFill>
            <a:ln w="12700">
              <a:gradFill>
                <a:gsLst>
                  <a:gs pos="100000">
                    <a:srgbClr val="C00000"/>
                  </a:gs>
                  <a:gs pos="0">
                    <a:srgbClr val="FF000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grpSp>
      <p:sp>
        <p:nvSpPr>
          <p:cNvPr id="13" name="TextBox 4"/>
          <p:cNvSpPr txBox="1"/>
          <p:nvPr/>
        </p:nvSpPr>
        <p:spPr>
          <a:xfrm>
            <a:off x="737076" y="235654"/>
            <a:ext cx="754053" cy="438582"/>
          </a:xfrm>
          <a:prstGeom prst="rect">
            <a:avLst/>
          </a:prstGeom>
          <a:noFill/>
        </p:spPr>
        <p:txBody>
          <a:bodyPr wrap="none" lIns="68580" tIns="34290" rIns="68580" bIns="34290" rtlCol="0">
            <a:spAutoFit/>
          </a:bodyPr>
          <a:lstStyle/>
          <a:p>
            <a:r>
              <a:rPr lang="zh-CN" altLang="en-US" sz="2400" dirty="0">
                <a:solidFill>
                  <a:srgbClr val="C00000"/>
                </a:solidFill>
                <a:latin typeface="微软雅黑" pitchFamily="34" charset="-122"/>
                <a:ea typeface="微软雅黑" pitchFamily="34" charset="-122"/>
              </a:rPr>
              <a:t>总结</a:t>
            </a:r>
          </a:p>
        </p:txBody>
      </p:sp>
      <p:cxnSp>
        <p:nvCxnSpPr>
          <p:cNvPr id="14" name="直接连接符 13"/>
          <p:cNvCxnSpPr>
            <a:cxnSpLocks/>
          </p:cNvCxnSpPr>
          <p:nvPr/>
        </p:nvCxnSpPr>
        <p:spPr>
          <a:xfrm flipV="1">
            <a:off x="491308" y="695345"/>
            <a:ext cx="8025265" cy="340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 name="Freeform 6"/>
          <p:cNvSpPr>
            <a:spLocks noEditPoints="1"/>
          </p:cNvSpPr>
          <p:nvPr/>
        </p:nvSpPr>
        <p:spPr bwMode="auto">
          <a:xfrm>
            <a:off x="8499997" y="376722"/>
            <a:ext cx="319470" cy="320636"/>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zh-CN" altLang="en-US" sz="1400">
              <a:solidFill>
                <a:prstClr val="black"/>
              </a:solidFill>
            </a:endParaRPr>
          </a:p>
        </p:txBody>
      </p:sp>
      <p:sp>
        <p:nvSpPr>
          <p:cNvPr id="3" name="灯片编号占位符 2">
            <a:extLst>
              <a:ext uri="{FF2B5EF4-FFF2-40B4-BE49-F238E27FC236}">
                <a16:creationId xmlns:a16="http://schemas.microsoft.com/office/drawing/2014/main" id="{6DFE0AA6-5A7D-46FB-A5E7-7967D67742A7}"/>
              </a:ext>
            </a:extLst>
          </p:cNvPr>
          <p:cNvSpPr>
            <a:spLocks noGrp="1"/>
          </p:cNvSpPr>
          <p:nvPr>
            <p:ph type="sldNum" sz="quarter" idx="12"/>
          </p:nvPr>
        </p:nvSpPr>
        <p:spPr/>
        <p:txBody>
          <a:bodyPr/>
          <a:lstStyle/>
          <a:p>
            <a:r>
              <a:rPr lang="en-US" altLang="zh-CN" dirty="0"/>
              <a:t>		</a:t>
            </a:r>
            <a:fld id="{7B683D06-1B2D-4418-9191-09774B5762B3}" type="slidenum">
              <a:rPr lang="zh-CN" altLang="en-US" smtClean="0"/>
              <a:t>35</a:t>
            </a:fld>
            <a:r>
              <a:rPr lang="en-US" altLang="zh-CN" dirty="0"/>
              <a:t>/35</a:t>
            </a:r>
            <a:endParaRPr lang="zh-CN" altLang="en-US" dirty="0"/>
          </a:p>
        </p:txBody>
      </p:sp>
      <p:sp>
        <p:nvSpPr>
          <p:cNvPr id="2" name="矩形 1">
            <a:extLst>
              <a:ext uri="{FF2B5EF4-FFF2-40B4-BE49-F238E27FC236}">
                <a16:creationId xmlns:a16="http://schemas.microsoft.com/office/drawing/2014/main" id="{583E0090-02C1-4EBD-AF6C-9D032484BA18}"/>
              </a:ext>
            </a:extLst>
          </p:cNvPr>
          <p:cNvSpPr/>
          <p:nvPr/>
        </p:nvSpPr>
        <p:spPr>
          <a:xfrm>
            <a:off x="737076" y="1137789"/>
            <a:ext cx="7961728" cy="1023742"/>
          </a:xfrm>
          <a:prstGeom prst="rect">
            <a:avLst/>
          </a:prstGeom>
        </p:spPr>
        <p:txBody>
          <a:bodyPr wrap="square">
            <a:spAutoFit/>
          </a:bodyPr>
          <a:lstStyle/>
          <a:p>
            <a:pPr>
              <a:lnSpc>
                <a:spcPct val="150000"/>
              </a:lnSpc>
            </a:pPr>
            <a:r>
              <a:rPr lang="en-US" altLang="zh-CN" sz="1400" dirty="0">
                <a:solidFill>
                  <a:srgbClr val="3F3F3F"/>
                </a:solidFill>
                <a:latin typeface="微软雅黑" panose="020B0503020204020204" pitchFamily="34" charset="-122"/>
                <a:ea typeface="微软雅黑" panose="020B0503020204020204" pitchFamily="34" charset="-122"/>
              </a:rPr>
              <a:t>1</a:t>
            </a:r>
            <a:r>
              <a:rPr lang="zh-CN" altLang="en-US" sz="1400" dirty="0">
                <a:solidFill>
                  <a:srgbClr val="3F3F3F"/>
                </a:solidFill>
                <a:latin typeface="微软雅黑" panose="020B0503020204020204" pitchFamily="34" charset="-122"/>
                <a:ea typeface="微软雅黑" panose="020B0503020204020204" pitchFamily="34" charset="-122"/>
              </a:rPr>
              <a:t>、这种模型的通用性非常好，可以扩展到很多其他深度学习问题上 </a:t>
            </a:r>
            <a:br>
              <a:rPr lang="zh-CN" altLang="en-US" sz="1400" dirty="0">
                <a:latin typeface="微软雅黑" panose="020B0503020204020204" pitchFamily="34" charset="-122"/>
                <a:ea typeface="微软雅黑" panose="020B0503020204020204" pitchFamily="34" charset="-122"/>
              </a:rPr>
            </a:br>
            <a:r>
              <a:rPr lang="en-US" altLang="zh-CN" sz="1400" dirty="0">
                <a:solidFill>
                  <a:srgbClr val="3F3F3F"/>
                </a:solidFill>
                <a:latin typeface="微软雅黑" panose="020B0503020204020204" pitchFamily="34" charset="-122"/>
                <a:ea typeface="微软雅黑" panose="020B0503020204020204" pitchFamily="34" charset="-122"/>
              </a:rPr>
              <a:t>2</a:t>
            </a:r>
            <a:r>
              <a:rPr lang="zh-CN" altLang="en-US" sz="1400" dirty="0">
                <a:solidFill>
                  <a:srgbClr val="3F3F3F"/>
                </a:solidFill>
                <a:latin typeface="微软雅黑" panose="020B0503020204020204" pitchFamily="34" charset="-122"/>
                <a:ea typeface="微软雅黑" panose="020B0503020204020204" pitchFamily="34" charset="-122"/>
              </a:rPr>
              <a:t>、为多任务学习提供了一个实例</a:t>
            </a:r>
            <a:br>
              <a:rPr lang="zh-CN" altLang="en-US" sz="1400" dirty="0">
                <a:latin typeface="微软雅黑" panose="020B0503020204020204" pitchFamily="34" charset="-122"/>
                <a:ea typeface="微软雅黑" panose="020B0503020204020204" pitchFamily="34" charset="-122"/>
              </a:rPr>
            </a:br>
            <a:r>
              <a:rPr lang="en-US" altLang="zh-CN" sz="1400" dirty="0">
                <a:solidFill>
                  <a:srgbClr val="3F3F3F"/>
                </a:solidFill>
                <a:latin typeface="微软雅黑" panose="020B0503020204020204" pitchFamily="34" charset="-122"/>
                <a:ea typeface="微软雅黑" panose="020B0503020204020204" pitchFamily="34" charset="-122"/>
              </a:rPr>
              <a:t>3</a:t>
            </a:r>
            <a:r>
              <a:rPr lang="zh-CN" altLang="en-US" sz="1400" dirty="0">
                <a:solidFill>
                  <a:srgbClr val="3F3F3F"/>
                </a:solidFill>
                <a:latin typeface="微软雅黑" panose="020B0503020204020204" pitchFamily="34" charset="-122"/>
                <a:ea typeface="微软雅黑" panose="020B0503020204020204" pitchFamily="34" charset="-122"/>
              </a:rPr>
              <a:t>、使用对抗网络优化了分词算法</a:t>
            </a:r>
            <a:endParaRPr lang="zh-CN" altLang="en-US" sz="1400" dirty="0">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4F3372D3-A5DC-4007-BF96-B33BB7BC4577}"/>
              </a:ext>
            </a:extLst>
          </p:cNvPr>
          <p:cNvSpPr/>
          <p:nvPr/>
        </p:nvSpPr>
        <p:spPr>
          <a:xfrm>
            <a:off x="553622" y="806537"/>
            <a:ext cx="4572000" cy="338554"/>
          </a:xfrm>
          <a:prstGeom prst="rect">
            <a:avLst/>
          </a:prstGeom>
        </p:spPr>
        <p:txBody>
          <a:bodyPr>
            <a:spAutoFit/>
          </a:bodyPr>
          <a:lstStyle/>
          <a:p>
            <a:r>
              <a:rPr lang="zh-CN" altLang="en-US" sz="1600" dirty="0">
                <a:latin typeface="微软雅黑" panose="020B0503020204020204" pitchFamily="34" charset="-122"/>
                <a:ea typeface="微软雅黑" panose="020B0503020204020204" pitchFamily="34" charset="-122"/>
              </a:rPr>
              <a:t>优点：</a:t>
            </a:r>
          </a:p>
        </p:txBody>
      </p:sp>
      <p:sp>
        <p:nvSpPr>
          <p:cNvPr id="5" name="矩形 4">
            <a:extLst>
              <a:ext uri="{FF2B5EF4-FFF2-40B4-BE49-F238E27FC236}">
                <a16:creationId xmlns:a16="http://schemas.microsoft.com/office/drawing/2014/main" id="{588B0AFB-B0F7-4DDF-8162-D178378BE507}"/>
              </a:ext>
            </a:extLst>
          </p:cNvPr>
          <p:cNvSpPr/>
          <p:nvPr/>
        </p:nvSpPr>
        <p:spPr>
          <a:xfrm>
            <a:off x="445609" y="2228378"/>
            <a:ext cx="4572000" cy="338554"/>
          </a:xfrm>
          <a:prstGeom prst="rect">
            <a:avLst/>
          </a:prstGeom>
        </p:spPr>
        <p:txBody>
          <a:bodyPr>
            <a:spAutoFit/>
          </a:bodyPr>
          <a:lstStyle/>
          <a:p>
            <a:r>
              <a:rPr lang="zh-CN" altLang="en-US" sz="1600" dirty="0">
                <a:latin typeface="微软雅黑" panose="020B0503020204020204" pitchFamily="34" charset="-122"/>
                <a:ea typeface="微软雅黑" panose="020B0503020204020204" pitchFamily="34" charset="-122"/>
              </a:rPr>
              <a:t>缺点：</a:t>
            </a:r>
          </a:p>
        </p:txBody>
      </p:sp>
      <p:sp>
        <p:nvSpPr>
          <p:cNvPr id="16" name="矩形 15">
            <a:extLst>
              <a:ext uri="{FF2B5EF4-FFF2-40B4-BE49-F238E27FC236}">
                <a16:creationId xmlns:a16="http://schemas.microsoft.com/office/drawing/2014/main" id="{E08A1D31-CD73-4067-B660-79A490C982FF}"/>
              </a:ext>
            </a:extLst>
          </p:cNvPr>
          <p:cNvSpPr/>
          <p:nvPr/>
        </p:nvSpPr>
        <p:spPr>
          <a:xfrm>
            <a:off x="713358" y="2566932"/>
            <a:ext cx="7961728" cy="1346907"/>
          </a:xfrm>
          <a:prstGeom prst="rect">
            <a:avLst/>
          </a:prstGeom>
        </p:spPr>
        <p:txBody>
          <a:bodyPr wrap="square">
            <a:spAutoFit/>
          </a:bodyPr>
          <a:lstStyle/>
          <a:p>
            <a:pPr>
              <a:lnSpc>
                <a:spcPct val="150000"/>
              </a:lnSpc>
            </a:pPr>
            <a:r>
              <a:rPr lang="en-US" altLang="zh-CN" sz="1400" dirty="0">
                <a:solidFill>
                  <a:srgbClr val="3F3F3F"/>
                </a:solidFill>
                <a:latin typeface="微软雅黑" panose="020B0503020204020204" pitchFamily="34" charset="-122"/>
                <a:ea typeface="微软雅黑" panose="020B0503020204020204" pitchFamily="34" charset="-122"/>
              </a:rPr>
              <a:t>1</a:t>
            </a:r>
            <a:r>
              <a:rPr lang="zh-CN" altLang="en-US" sz="1400" dirty="0">
                <a:solidFill>
                  <a:srgbClr val="3F3F3F"/>
                </a:solidFill>
                <a:latin typeface="微软雅黑" panose="020B0503020204020204" pitchFamily="34" charset="-122"/>
                <a:ea typeface="微软雅黑" panose="020B0503020204020204" pitchFamily="34" charset="-122"/>
              </a:rPr>
              <a:t>、数据预处理一直存在争议， 将中文习语直接使用字典</a:t>
            </a:r>
            <a:br>
              <a:rPr lang="zh-CN" altLang="en-US" sz="1400" dirty="0">
                <a:latin typeface="微软雅黑" panose="020B0503020204020204" pitchFamily="34" charset="-122"/>
                <a:ea typeface="微软雅黑" panose="020B0503020204020204" pitchFamily="34" charset="-122"/>
              </a:rPr>
            </a:br>
            <a:r>
              <a:rPr lang="en-US" altLang="zh-CN" sz="1400" dirty="0">
                <a:solidFill>
                  <a:srgbClr val="3F3F3F"/>
                </a:solidFill>
                <a:latin typeface="微软雅黑" panose="020B0503020204020204" pitchFamily="34" charset="-122"/>
                <a:ea typeface="微软雅黑" panose="020B0503020204020204" pitchFamily="34" charset="-122"/>
              </a:rPr>
              <a:t>2</a:t>
            </a:r>
            <a:r>
              <a:rPr lang="zh-CN" altLang="en-US" sz="1400" dirty="0">
                <a:solidFill>
                  <a:srgbClr val="3F3F3F"/>
                </a:solidFill>
                <a:latin typeface="微软雅黑" panose="020B0503020204020204" pitchFamily="34" charset="-122"/>
                <a:ea typeface="微软雅黑" panose="020B0503020204020204" pitchFamily="34" charset="-122"/>
              </a:rPr>
              <a:t>、引入</a:t>
            </a:r>
            <a:r>
              <a:rPr lang="en-US" altLang="zh-CN" sz="1400" dirty="0">
                <a:solidFill>
                  <a:srgbClr val="3F3F3F"/>
                </a:solidFill>
                <a:latin typeface="微软雅黑" panose="020B0503020204020204" pitchFamily="34" charset="-122"/>
                <a:ea typeface="微软雅黑" panose="020B0503020204020204" pitchFamily="34" charset="-122"/>
              </a:rPr>
              <a:t>GAN</a:t>
            </a:r>
            <a:r>
              <a:rPr lang="zh-CN" altLang="en-US" sz="1400" dirty="0">
                <a:solidFill>
                  <a:srgbClr val="3F3F3F"/>
                </a:solidFill>
                <a:latin typeface="微软雅黑" panose="020B0503020204020204" pitchFamily="34" charset="-122"/>
                <a:ea typeface="微软雅黑" panose="020B0503020204020204" pitchFamily="34" charset="-122"/>
              </a:rPr>
              <a:t>到中文分词这么简单的任务（相较于句法分析、机器翻译而言）上来实在是大材小用。论文多个</a:t>
            </a:r>
            <a:r>
              <a:rPr lang="en-US" altLang="zh-CN" sz="1400" dirty="0">
                <a:solidFill>
                  <a:srgbClr val="3F3F3F"/>
                </a:solidFill>
                <a:latin typeface="微软雅黑" panose="020B0503020204020204" pitchFamily="34" charset="-122"/>
                <a:ea typeface="微软雅黑" panose="020B0503020204020204" pitchFamily="34" charset="-122"/>
              </a:rPr>
              <a:t>private</a:t>
            </a:r>
            <a:r>
              <a:rPr lang="zh-CN" altLang="en-US" sz="1400" dirty="0">
                <a:solidFill>
                  <a:srgbClr val="3F3F3F"/>
                </a:solidFill>
                <a:latin typeface="微软雅黑" panose="020B0503020204020204" pitchFamily="34" charset="-122"/>
                <a:ea typeface="微软雅黑" panose="020B0503020204020204" pitchFamily="34" charset="-122"/>
              </a:rPr>
              <a:t>的</a:t>
            </a:r>
            <a:r>
              <a:rPr lang="en-US" altLang="zh-CN" sz="1400" dirty="0">
                <a:solidFill>
                  <a:srgbClr val="3F3F3F"/>
                </a:solidFill>
                <a:latin typeface="微软雅黑" panose="020B0503020204020204" pitchFamily="34" charset="-122"/>
                <a:ea typeface="微软雅黑" panose="020B0503020204020204" pitchFamily="34" charset="-122"/>
              </a:rPr>
              <a:t>LSTM layer</a:t>
            </a:r>
            <a:r>
              <a:rPr lang="zh-CN" altLang="en-US" sz="1400" dirty="0">
                <a:solidFill>
                  <a:srgbClr val="3F3F3F"/>
                </a:solidFill>
                <a:latin typeface="微软雅黑" panose="020B0503020204020204" pitchFamily="34" charset="-122"/>
                <a:ea typeface="微软雅黑" panose="020B0503020204020204" pitchFamily="34" charset="-122"/>
              </a:rPr>
              <a:t>和</a:t>
            </a:r>
            <a:r>
              <a:rPr lang="en-US" altLang="zh-CN" sz="1400" dirty="0">
                <a:solidFill>
                  <a:srgbClr val="3F3F3F"/>
                </a:solidFill>
                <a:latin typeface="微软雅黑" panose="020B0503020204020204" pitchFamily="34" charset="-122"/>
                <a:ea typeface="微软雅黑" panose="020B0503020204020204" pitchFamily="34" charset="-122"/>
              </a:rPr>
              <a:t>CRF layer</a:t>
            </a:r>
            <a:r>
              <a:rPr lang="zh-CN" altLang="en-US" sz="1400" dirty="0">
                <a:solidFill>
                  <a:srgbClr val="3F3F3F"/>
                </a:solidFill>
                <a:latin typeface="微软雅黑" panose="020B0503020204020204" pitchFamily="34" charset="-122"/>
                <a:ea typeface="微软雅黑" panose="020B0503020204020204" pitchFamily="34" charset="-122"/>
              </a:rPr>
              <a:t>显得过度设计，过于复杂。更何况最终分值相较于以前的工作并没有多少进步</a:t>
            </a:r>
            <a:endParaRPr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2982423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45609" y="347044"/>
            <a:ext cx="216028" cy="216000"/>
            <a:chOff x="1827622" y="1343919"/>
            <a:chExt cx="2304000" cy="2304000"/>
          </a:xfrm>
        </p:grpSpPr>
        <p:sp>
          <p:nvSpPr>
            <p:cNvPr id="11" name="椭圆 10"/>
            <p:cNvSpPr/>
            <p:nvPr/>
          </p:nvSpPr>
          <p:spPr>
            <a:xfrm>
              <a:off x="1827622" y="1343919"/>
              <a:ext cx="2304000" cy="2304000"/>
            </a:xfrm>
            <a:prstGeom prst="ellipse">
              <a:avLst/>
            </a:prstGeom>
            <a:gradFill flip="none" rotWithShape="1">
              <a:gsLst>
                <a:gs pos="100000">
                  <a:schemeClr val="tx1">
                    <a:lumMod val="85000"/>
                    <a:lumOff val="15000"/>
                  </a:schemeClr>
                </a:gs>
                <a:gs pos="0">
                  <a:schemeClr val="tx1">
                    <a:lumMod val="65000"/>
                    <a:lumOff val="35000"/>
                  </a:schemeClr>
                </a:gs>
              </a:gsLst>
              <a:path path="circle">
                <a:fillToRect l="100000" b="100000"/>
              </a:path>
              <a:tileRect t="-100000" r="-100000"/>
            </a:grad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sp>
          <p:nvSpPr>
            <p:cNvPr id="12" name="椭圆 11"/>
            <p:cNvSpPr/>
            <p:nvPr/>
          </p:nvSpPr>
          <p:spPr>
            <a:xfrm>
              <a:off x="1877481" y="1393778"/>
              <a:ext cx="2204282" cy="2204282"/>
            </a:xfrm>
            <a:prstGeom prst="ellipse">
              <a:avLst/>
            </a:prstGeom>
            <a:gradFill flip="none" rotWithShape="1">
              <a:gsLst>
                <a:gs pos="0">
                  <a:srgbClr val="C00000"/>
                </a:gs>
                <a:gs pos="100000">
                  <a:srgbClr val="FF0000"/>
                </a:gs>
              </a:gsLst>
              <a:path path="circle">
                <a:fillToRect l="100000" b="100000"/>
              </a:path>
              <a:tileRect t="-100000" r="-100000"/>
            </a:gradFill>
            <a:ln w="12700">
              <a:gradFill>
                <a:gsLst>
                  <a:gs pos="100000">
                    <a:srgbClr val="C00000"/>
                  </a:gs>
                  <a:gs pos="0">
                    <a:srgbClr val="FF000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grpSp>
      <p:sp>
        <p:nvSpPr>
          <p:cNvPr id="13" name="TextBox 4"/>
          <p:cNvSpPr txBox="1"/>
          <p:nvPr/>
        </p:nvSpPr>
        <p:spPr>
          <a:xfrm>
            <a:off x="737076" y="235654"/>
            <a:ext cx="3216265" cy="438582"/>
          </a:xfrm>
          <a:prstGeom prst="rect">
            <a:avLst/>
          </a:prstGeom>
          <a:noFill/>
        </p:spPr>
        <p:txBody>
          <a:bodyPr wrap="none" lIns="68580" tIns="34290" rIns="68580" bIns="34290" rtlCol="0">
            <a:spAutoFit/>
          </a:bodyPr>
          <a:lstStyle/>
          <a:p>
            <a:r>
              <a:rPr lang="zh-CN" altLang="en-US" sz="2400" dirty="0">
                <a:solidFill>
                  <a:srgbClr val="C00000"/>
                </a:solidFill>
                <a:latin typeface="微软雅黑" pitchFamily="34" charset="-122"/>
                <a:ea typeface="微软雅黑" pitchFamily="34" charset="-122"/>
              </a:rPr>
              <a:t>深度学习中文分词现状</a:t>
            </a:r>
          </a:p>
        </p:txBody>
      </p:sp>
      <p:cxnSp>
        <p:nvCxnSpPr>
          <p:cNvPr id="14" name="直接连接符 13"/>
          <p:cNvCxnSpPr>
            <a:cxnSpLocks/>
          </p:cNvCxnSpPr>
          <p:nvPr/>
        </p:nvCxnSpPr>
        <p:spPr>
          <a:xfrm flipV="1">
            <a:off x="491308" y="695345"/>
            <a:ext cx="8025265" cy="340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 name="Freeform 6"/>
          <p:cNvSpPr>
            <a:spLocks noEditPoints="1"/>
          </p:cNvSpPr>
          <p:nvPr/>
        </p:nvSpPr>
        <p:spPr bwMode="auto">
          <a:xfrm>
            <a:off x="8499997" y="376722"/>
            <a:ext cx="319470" cy="320636"/>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zh-CN" altLang="en-US" sz="1400">
              <a:solidFill>
                <a:prstClr val="black"/>
              </a:solidFill>
            </a:endParaRPr>
          </a:p>
        </p:txBody>
      </p:sp>
      <p:sp>
        <p:nvSpPr>
          <p:cNvPr id="3" name="灯片编号占位符 2">
            <a:extLst>
              <a:ext uri="{FF2B5EF4-FFF2-40B4-BE49-F238E27FC236}">
                <a16:creationId xmlns:a16="http://schemas.microsoft.com/office/drawing/2014/main" id="{6DFE0AA6-5A7D-46FB-A5E7-7967D67742A7}"/>
              </a:ext>
            </a:extLst>
          </p:cNvPr>
          <p:cNvSpPr>
            <a:spLocks noGrp="1"/>
          </p:cNvSpPr>
          <p:nvPr>
            <p:ph type="sldNum" sz="quarter" idx="12"/>
          </p:nvPr>
        </p:nvSpPr>
        <p:spPr/>
        <p:txBody>
          <a:bodyPr/>
          <a:lstStyle/>
          <a:p>
            <a:r>
              <a:rPr lang="en-US" altLang="zh-CN" dirty="0"/>
              <a:t>		</a:t>
            </a:r>
            <a:fld id="{7B683D06-1B2D-4418-9191-09774B5762B3}" type="slidenum">
              <a:rPr lang="zh-CN" altLang="en-US" smtClean="0"/>
              <a:t>4</a:t>
            </a:fld>
            <a:r>
              <a:rPr lang="en-US" altLang="zh-CN" dirty="0"/>
              <a:t>/35</a:t>
            </a:r>
            <a:endParaRPr lang="zh-CN" altLang="en-US" dirty="0"/>
          </a:p>
        </p:txBody>
      </p:sp>
      <p:pic>
        <p:nvPicPr>
          <p:cNvPr id="5" name="图片 4">
            <a:extLst>
              <a:ext uri="{FF2B5EF4-FFF2-40B4-BE49-F238E27FC236}">
                <a16:creationId xmlns:a16="http://schemas.microsoft.com/office/drawing/2014/main" id="{5CBB64AE-EA41-4023-8C2F-8B8B5DFDAE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364" y="1415795"/>
            <a:ext cx="8316368" cy="2585399"/>
          </a:xfrm>
          <a:prstGeom prst="rect">
            <a:avLst/>
          </a:prstGeom>
        </p:spPr>
      </p:pic>
      <p:sp>
        <p:nvSpPr>
          <p:cNvPr id="6" name="文本框 5">
            <a:extLst>
              <a:ext uri="{FF2B5EF4-FFF2-40B4-BE49-F238E27FC236}">
                <a16:creationId xmlns:a16="http://schemas.microsoft.com/office/drawing/2014/main" id="{0B9B0015-9416-4DF0-9454-8AE77BAE71F2}"/>
              </a:ext>
            </a:extLst>
          </p:cNvPr>
          <p:cNvSpPr txBox="1"/>
          <p:nvPr/>
        </p:nvSpPr>
        <p:spPr>
          <a:xfrm>
            <a:off x="343364" y="992859"/>
            <a:ext cx="5063045"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不加人工特征，相比于其他的预训练模型提升</a:t>
            </a:r>
            <a:r>
              <a:rPr lang="en-US" altLang="zh-CN" sz="1600" dirty="0">
                <a:latin typeface="微软雅黑" panose="020B0503020204020204" pitchFamily="34" charset="-122"/>
                <a:ea typeface="微软雅黑" panose="020B0503020204020204" pitchFamily="34" charset="-122"/>
              </a:rPr>
              <a:t>1%</a:t>
            </a: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8304365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45609" y="347044"/>
            <a:ext cx="216028" cy="216000"/>
            <a:chOff x="1827622" y="1343919"/>
            <a:chExt cx="2304000" cy="2304000"/>
          </a:xfrm>
        </p:grpSpPr>
        <p:sp>
          <p:nvSpPr>
            <p:cNvPr id="11" name="椭圆 10"/>
            <p:cNvSpPr/>
            <p:nvPr/>
          </p:nvSpPr>
          <p:spPr>
            <a:xfrm>
              <a:off x="1827622" y="1343919"/>
              <a:ext cx="2304000" cy="2304000"/>
            </a:xfrm>
            <a:prstGeom prst="ellipse">
              <a:avLst/>
            </a:prstGeom>
            <a:gradFill flip="none" rotWithShape="1">
              <a:gsLst>
                <a:gs pos="100000">
                  <a:schemeClr val="tx1">
                    <a:lumMod val="85000"/>
                    <a:lumOff val="15000"/>
                  </a:schemeClr>
                </a:gs>
                <a:gs pos="0">
                  <a:schemeClr val="tx1">
                    <a:lumMod val="65000"/>
                    <a:lumOff val="35000"/>
                  </a:schemeClr>
                </a:gs>
              </a:gsLst>
              <a:path path="circle">
                <a:fillToRect l="100000" b="100000"/>
              </a:path>
              <a:tileRect t="-100000" r="-100000"/>
            </a:grad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sp>
          <p:nvSpPr>
            <p:cNvPr id="12" name="椭圆 11"/>
            <p:cNvSpPr/>
            <p:nvPr/>
          </p:nvSpPr>
          <p:spPr>
            <a:xfrm>
              <a:off x="1877481" y="1393778"/>
              <a:ext cx="2204282" cy="2204282"/>
            </a:xfrm>
            <a:prstGeom prst="ellipse">
              <a:avLst/>
            </a:prstGeom>
            <a:gradFill flip="none" rotWithShape="1">
              <a:gsLst>
                <a:gs pos="0">
                  <a:srgbClr val="C00000"/>
                </a:gs>
                <a:gs pos="100000">
                  <a:srgbClr val="FF0000"/>
                </a:gs>
              </a:gsLst>
              <a:path path="circle">
                <a:fillToRect l="100000" b="100000"/>
              </a:path>
              <a:tileRect t="-100000" r="-100000"/>
            </a:gradFill>
            <a:ln w="12700">
              <a:gradFill>
                <a:gsLst>
                  <a:gs pos="100000">
                    <a:srgbClr val="C00000"/>
                  </a:gs>
                  <a:gs pos="0">
                    <a:srgbClr val="FF000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grpSp>
      <p:sp>
        <p:nvSpPr>
          <p:cNvPr id="13" name="TextBox 4"/>
          <p:cNvSpPr txBox="1"/>
          <p:nvPr/>
        </p:nvSpPr>
        <p:spPr>
          <a:xfrm>
            <a:off x="737076" y="235654"/>
            <a:ext cx="3216265" cy="438582"/>
          </a:xfrm>
          <a:prstGeom prst="rect">
            <a:avLst/>
          </a:prstGeom>
          <a:noFill/>
        </p:spPr>
        <p:txBody>
          <a:bodyPr wrap="none" lIns="68580" tIns="34290" rIns="68580" bIns="34290" rtlCol="0">
            <a:spAutoFit/>
          </a:bodyPr>
          <a:lstStyle/>
          <a:p>
            <a:r>
              <a:rPr lang="zh-CN" altLang="en-US" sz="2400" dirty="0">
                <a:solidFill>
                  <a:srgbClr val="C00000"/>
                </a:solidFill>
                <a:latin typeface="微软雅黑" pitchFamily="34" charset="-122"/>
                <a:ea typeface="微软雅黑" pitchFamily="34" charset="-122"/>
              </a:rPr>
              <a:t>深度学习中文分词现状</a:t>
            </a:r>
          </a:p>
        </p:txBody>
      </p:sp>
      <p:cxnSp>
        <p:nvCxnSpPr>
          <p:cNvPr id="14" name="直接连接符 13"/>
          <p:cNvCxnSpPr>
            <a:cxnSpLocks/>
          </p:cNvCxnSpPr>
          <p:nvPr/>
        </p:nvCxnSpPr>
        <p:spPr>
          <a:xfrm flipV="1">
            <a:off x="491308" y="695345"/>
            <a:ext cx="8025265" cy="340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 name="Freeform 6"/>
          <p:cNvSpPr>
            <a:spLocks noEditPoints="1"/>
          </p:cNvSpPr>
          <p:nvPr/>
        </p:nvSpPr>
        <p:spPr bwMode="auto">
          <a:xfrm>
            <a:off x="8499997" y="376722"/>
            <a:ext cx="319470" cy="320636"/>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zh-CN" altLang="en-US" sz="1400">
              <a:solidFill>
                <a:prstClr val="black"/>
              </a:solidFill>
            </a:endParaRPr>
          </a:p>
        </p:txBody>
      </p:sp>
      <p:sp>
        <p:nvSpPr>
          <p:cNvPr id="3" name="灯片编号占位符 2">
            <a:extLst>
              <a:ext uri="{FF2B5EF4-FFF2-40B4-BE49-F238E27FC236}">
                <a16:creationId xmlns:a16="http://schemas.microsoft.com/office/drawing/2014/main" id="{6DFE0AA6-5A7D-46FB-A5E7-7967D67742A7}"/>
              </a:ext>
            </a:extLst>
          </p:cNvPr>
          <p:cNvSpPr>
            <a:spLocks noGrp="1"/>
          </p:cNvSpPr>
          <p:nvPr>
            <p:ph type="sldNum" sz="quarter" idx="12"/>
          </p:nvPr>
        </p:nvSpPr>
        <p:spPr/>
        <p:txBody>
          <a:bodyPr/>
          <a:lstStyle/>
          <a:p>
            <a:r>
              <a:rPr lang="en-US" altLang="zh-CN" dirty="0"/>
              <a:t>		</a:t>
            </a:r>
            <a:fld id="{7B683D06-1B2D-4418-9191-09774B5762B3}" type="slidenum">
              <a:rPr lang="zh-CN" altLang="en-US" smtClean="0"/>
              <a:t>5</a:t>
            </a:fld>
            <a:r>
              <a:rPr lang="en-US" altLang="zh-CN" dirty="0"/>
              <a:t>/35</a:t>
            </a:r>
            <a:endParaRPr lang="zh-CN" altLang="en-US" dirty="0"/>
          </a:p>
        </p:txBody>
      </p:sp>
      <p:sp>
        <p:nvSpPr>
          <p:cNvPr id="6" name="文本框 5">
            <a:extLst>
              <a:ext uri="{FF2B5EF4-FFF2-40B4-BE49-F238E27FC236}">
                <a16:creationId xmlns:a16="http://schemas.microsoft.com/office/drawing/2014/main" id="{0B9B0015-9416-4DF0-9454-8AE77BAE71F2}"/>
              </a:ext>
            </a:extLst>
          </p:cNvPr>
          <p:cNvSpPr txBox="1"/>
          <p:nvPr/>
        </p:nvSpPr>
        <p:spPr>
          <a:xfrm>
            <a:off x="5593191" y="829659"/>
            <a:ext cx="3163690" cy="1895519"/>
          </a:xfrm>
          <a:prstGeom prst="rect">
            <a:avLst/>
          </a:prstGeom>
          <a:noFill/>
        </p:spPr>
        <p:txBody>
          <a:bodyPr wrap="square" rtlCol="0">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加入</a:t>
            </a:r>
            <a:r>
              <a:rPr lang="en-US" altLang="zh-CN" sz="1600" dirty="0">
                <a:latin typeface="微软雅黑" panose="020B0503020204020204" pitchFamily="34" charset="-122"/>
                <a:ea typeface="微软雅黑" panose="020B0503020204020204" pitchFamily="34" charset="-122"/>
              </a:rPr>
              <a:t>bigram</a:t>
            </a:r>
            <a:r>
              <a:rPr lang="zh-CN" altLang="en-US" sz="1600" dirty="0">
                <a:latin typeface="微软雅黑" panose="020B0503020204020204" pitchFamily="34" charset="-122"/>
                <a:ea typeface="微软雅黑" panose="020B0503020204020204" pitchFamily="34" charset="-122"/>
              </a:rPr>
              <a:t>特征，基本可以和人工特征模型相比较了，其中</a:t>
            </a:r>
            <a:r>
              <a:rPr lang="en-US" altLang="zh-CN" sz="1600" dirty="0">
                <a:latin typeface="微软雅黑" panose="020B0503020204020204" pitchFamily="34" charset="-122"/>
                <a:ea typeface="微软雅黑" panose="020B0503020204020204" pitchFamily="34" charset="-122"/>
              </a:rPr>
              <a:t>2013</a:t>
            </a:r>
            <a:r>
              <a:rPr lang="zh-CN" altLang="en-US" sz="1600" dirty="0">
                <a:latin typeface="微软雅黑" panose="020B0503020204020204" pitchFamily="34" charset="-122"/>
                <a:ea typeface="微软雅黑" panose="020B0503020204020204" pitchFamily="34" charset="-122"/>
              </a:rPr>
              <a:t>年之前的都是非</a:t>
            </a:r>
            <a:r>
              <a:rPr lang="en-US" altLang="zh-CN" sz="1600" dirty="0">
                <a:latin typeface="微软雅黑" panose="020B0503020204020204" pitchFamily="34" charset="-122"/>
                <a:ea typeface="微软雅黑" panose="020B0503020204020204" pitchFamily="34" charset="-122"/>
              </a:rPr>
              <a:t>NN</a:t>
            </a:r>
            <a:r>
              <a:rPr lang="zh-CN" altLang="en-US" sz="1600" dirty="0">
                <a:latin typeface="微软雅黑" panose="020B0503020204020204" pitchFamily="34" charset="-122"/>
                <a:ea typeface="微软雅黑" panose="020B0503020204020204" pitchFamily="34" charset="-122"/>
              </a:rPr>
              <a:t>传统方法，可见截止</a:t>
            </a:r>
            <a:r>
              <a:rPr lang="en-US" altLang="zh-CN" sz="1600" dirty="0">
                <a:latin typeface="微软雅黑" panose="020B0503020204020204" pitchFamily="34" charset="-122"/>
                <a:ea typeface="微软雅黑" panose="020B0503020204020204" pitchFamily="34" charset="-122"/>
              </a:rPr>
              <a:t>2014</a:t>
            </a:r>
            <a:r>
              <a:rPr lang="zh-CN" altLang="en-US" sz="1600" dirty="0">
                <a:latin typeface="微软雅黑" panose="020B0503020204020204" pitchFamily="34" charset="-122"/>
                <a:ea typeface="微软雅黑" panose="020B0503020204020204" pitchFamily="34" charset="-122"/>
              </a:rPr>
              <a:t>年的时候，</a:t>
            </a:r>
            <a:r>
              <a:rPr lang="en-US" altLang="zh-CN" sz="1600" dirty="0">
                <a:latin typeface="微软雅黑" panose="020B0503020204020204" pitchFamily="34" charset="-122"/>
                <a:ea typeface="微软雅黑" panose="020B0503020204020204" pitchFamily="34" charset="-122"/>
              </a:rPr>
              <a:t>NN</a:t>
            </a:r>
            <a:r>
              <a:rPr lang="zh-CN" altLang="en-US" sz="1600" dirty="0">
                <a:latin typeface="微软雅黑" panose="020B0503020204020204" pitchFamily="34" charset="-122"/>
                <a:ea typeface="微软雅黑" panose="020B0503020204020204" pitchFamily="34" charset="-122"/>
              </a:rPr>
              <a:t>方法没有取得显著成绩。</a:t>
            </a:r>
          </a:p>
        </p:txBody>
      </p:sp>
      <p:pic>
        <p:nvPicPr>
          <p:cNvPr id="4" name="图片 3">
            <a:extLst>
              <a:ext uri="{FF2B5EF4-FFF2-40B4-BE49-F238E27FC236}">
                <a16:creationId xmlns:a16="http://schemas.microsoft.com/office/drawing/2014/main" id="{CC9E34D8-C4AA-4AE0-AE48-F02FE4232A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70" y="876992"/>
            <a:ext cx="5230923" cy="3827721"/>
          </a:xfrm>
          <a:prstGeom prst="rect">
            <a:avLst/>
          </a:prstGeom>
        </p:spPr>
      </p:pic>
    </p:spTree>
    <p:extLst>
      <p:ext uri="{BB962C8B-B14F-4D97-AF65-F5344CB8AC3E}">
        <p14:creationId xmlns:p14="http://schemas.microsoft.com/office/powerpoint/2010/main" val="84691740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45609" y="347044"/>
            <a:ext cx="216028" cy="216000"/>
            <a:chOff x="1827622" y="1343919"/>
            <a:chExt cx="2304000" cy="2304000"/>
          </a:xfrm>
        </p:grpSpPr>
        <p:sp>
          <p:nvSpPr>
            <p:cNvPr id="11" name="椭圆 10"/>
            <p:cNvSpPr/>
            <p:nvPr/>
          </p:nvSpPr>
          <p:spPr>
            <a:xfrm>
              <a:off x="1827622" y="1343919"/>
              <a:ext cx="2304000" cy="2304000"/>
            </a:xfrm>
            <a:prstGeom prst="ellipse">
              <a:avLst/>
            </a:prstGeom>
            <a:gradFill flip="none" rotWithShape="1">
              <a:gsLst>
                <a:gs pos="100000">
                  <a:schemeClr val="tx1">
                    <a:lumMod val="85000"/>
                    <a:lumOff val="15000"/>
                  </a:schemeClr>
                </a:gs>
                <a:gs pos="0">
                  <a:schemeClr val="tx1">
                    <a:lumMod val="65000"/>
                    <a:lumOff val="35000"/>
                  </a:schemeClr>
                </a:gs>
              </a:gsLst>
              <a:path path="circle">
                <a:fillToRect l="100000" b="100000"/>
              </a:path>
              <a:tileRect t="-100000" r="-100000"/>
            </a:grad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sp>
          <p:nvSpPr>
            <p:cNvPr id="12" name="椭圆 11"/>
            <p:cNvSpPr/>
            <p:nvPr/>
          </p:nvSpPr>
          <p:spPr>
            <a:xfrm>
              <a:off x="1877481" y="1393778"/>
              <a:ext cx="2204282" cy="2204282"/>
            </a:xfrm>
            <a:prstGeom prst="ellipse">
              <a:avLst/>
            </a:prstGeom>
            <a:gradFill flip="none" rotWithShape="1">
              <a:gsLst>
                <a:gs pos="0">
                  <a:srgbClr val="C00000"/>
                </a:gs>
                <a:gs pos="100000">
                  <a:srgbClr val="FF0000"/>
                </a:gs>
              </a:gsLst>
              <a:path path="circle">
                <a:fillToRect l="100000" b="100000"/>
              </a:path>
              <a:tileRect t="-100000" r="-100000"/>
            </a:gradFill>
            <a:ln w="12700">
              <a:gradFill>
                <a:gsLst>
                  <a:gs pos="100000">
                    <a:srgbClr val="C00000"/>
                  </a:gs>
                  <a:gs pos="0">
                    <a:srgbClr val="FF000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grpSp>
      <p:sp>
        <p:nvSpPr>
          <p:cNvPr id="13" name="TextBox 4"/>
          <p:cNvSpPr txBox="1"/>
          <p:nvPr/>
        </p:nvSpPr>
        <p:spPr>
          <a:xfrm>
            <a:off x="737076" y="235654"/>
            <a:ext cx="3216265" cy="438582"/>
          </a:xfrm>
          <a:prstGeom prst="rect">
            <a:avLst/>
          </a:prstGeom>
          <a:noFill/>
        </p:spPr>
        <p:txBody>
          <a:bodyPr wrap="none" lIns="68580" tIns="34290" rIns="68580" bIns="34290" rtlCol="0">
            <a:spAutoFit/>
          </a:bodyPr>
          <a:lstStyle/>
          <a:p>
            <a:r>
              <a:rPr lang="zh-CN" altLang="en-US" sz="2400" dirty="0">
                <a:solidFill>
                  <a:srgbClr val="C00000"/>
                </a:solidFill>
                <a:latin typeface="微软雅黑" pitchFamily="34" charset="-122"/>
                <a:ea typeface="微软雅黑" pitchFamily="34" charset="-122"/>
              </a:rPr>
              <a:t>深度学习中文分词现状</a:t>
            </a:r>
          </a:p>
        </p:txBody>
      </p:sp>
      <p:cxnSp>
        <p:nvCxnSpPr>
          <p:cNvPr id="14" name="直接连接符 13"/>
          <p:cNvCxnSpPr>
            <a:cxnSpLocks/>
          </p:cNvCxnSpPr>
          <p:nvPr/>
        </p:nvCxnSpPr>
        <p:spPr>
          <a:xfrm flipV="1">
            <a:off x="491308" y="695345"/>
            <a:ext cx="8025265" cy="340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 name="Freeform 6"/>
          <p:cNvSpPr>
            <a:spLocks noEditPoints="1"/>
          </p:cNvSpPr>
          <p:nvPr/>
        </p:nvSpPr>
        <p:spPr bwMode="auto">
          <a:xfrm>
            <a:off x="8499997" y="376722"/>
            <a:ext cx="319470" cy="320636"/>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zh-CN" altLang="en-US" sz="1400">
              <a:solidFill>
                <a:prstClr val="black"/>
              </a:solidFill>
            </a:endParaRPr>
          </a:p>
        </p:txBody>
      </p:sp>
      <p:sp>
        <p:nvSpPr>
          <p:cNvPr id="3" name="灯片编号占位符 2">
            <a:extLst>
              <a:ext uri="{FF2B5EF4-FFF2-40B4-BE49-F238E27FC236}">
                <a16:creationId xmlns:a16="http://schemas.microsoft.com/office/drawing/2014/main" id="{6DFE0AA6-5A7D-46FB-A5E7-7967D67742A7}"/>
              </a:ext>
            </a:extLst>
          </p:cNvPr>
          <p:cNvSpPr>
            <a:spLocks noGrp="1"/>
          </p:cNvSpPr>
          <p:nvPr>
            <p:ph type="sldNum" sz="quarter" idx="12"/>
          </p:nvPr>
        </p:nvSpPr>
        <p:spPr/>
        <p:txBody>
          <a:bodyPr/>
          <a:lstStyle/>
          <a:p>
            <a:r>
              <a:rPr lang="en-US" altLang="zh-CN" dirty="0"/>
              <a:t>		</a:t>
            </a:r>
            <a:fld id="{7B683D06-1B2D-4418-9191-09774B5762B3}" type="slidenum">
              <a:rPr lang="zh-CN" altLang="en-US" smtClean="0"/>
              <a:t>6</a:t>
            </a:fld>
            <a:r>
              <a:rPr lang="en-US" altLang="zh-CN" dirty="0"/>
              <a:t>/35</a:t>
            </a:r>
            <a:endParaRPr lang="zh-CN" altLang="en-US" dirty="0"/>
          </a:p>
        </p:txBody>
      </p:sp>
      <p:sp>
        <p:nvSpPr>
          <p:cNvPr id="6" name="文本框 5">
            <a:extLst>
              <a:ext uri="{FF2B5EF4-FFF2-40B4-BE49-F238E27FC236}">
                <a16:creationId xmlns:a16="http://schemas.microsoft.com/office/drawing/2014/main" id="{0B9B0015-9416-4DF0-9454-8AE77BAE71F2}"/>
              </a:ext>
            </a:extLst>
          </p:cNvPr>
          <p:cNvSpPr txBox="1"/>
          <p:nvPr/>
        </p:nvSpPr>
        <p:spPr>
          <a:xfrm>
            <a:off x="4752210" y="899688"/>
            <a:ext cx="4067257" cy="2308324"/>
          </a:xfrm>
          <a:prstGeom prst="rect">
            <a:avLst/>
          </a:prstGeom>
          <a:noFill/>
        </p:spPr>
        <p:txBody>
          <a:bodyPr wrap="square" rtlCol="0">
            <a:spAutoFit/>
          </a:bodyPr>
          <a:lstStyle/>
          <a:p>
            <a:pPr>
              <a:lnSpc>
                <a:spcPct val="150000"/>
              </a:lnSpc>
            </a:pPr>
            <a:r>
              <a:rPr lang="en-US" altLang="zh-CN" sz="1600" dirty="0">
                <a:latin typeface="微软雅黑" panose="020B0503020204020204" pitchFamily="34" charset="-122"/>
                <a:ea typeface="微软雅黑" panose="020B0503020204020204" pitchFamily="34" charset="-122"/>
              </a:rPr>
              <a:t>Chen</a:t>
            </a:r>
            <a:r>
              <a:rPr lang="zh-CN" altLang="en-US" sz="1600" dirty="0">
                <a:latin typeface="微软雅黑" panose="020B0503020204020204" pitchFamily="34" charset="-122"/>
                <a:ea typeface="微软雅黑" panose="020B0503020204020204" pitchFamily="34" charset="-122"/>
              </a:rPr>
              <a:t>等人，在</a:t>
            </a:r>
            <a:r>
              <a:rPr lang="en-US" altLang="zh-CN" sz="1600" dirty="0">
                <a:latin typeface="微软雅黑" panose="020B0503020204020204" pitchFamily="34" charset="-122"/>
                <a:ea typeface="微软雅黑" panose="020B0503020204020204" pitchFamily="34" charset="-122"/>
              </a:rPr>
              <a:t>2015</a:t>
            </a:r>
            <a:r>
              <a:rPr lang="zh-CN" altLang="en-US" sz="1600" dirty="0">
                <a:latin typeface="微软雅黑" panose="020B0503020204020204" pitchFamily="34" charset="-122"/>
                <a:ea typeface="微软雅黑" panose="020B0503020204020204" pitchFamily="34" charset="-122"/>
              </a:rPr>
              <a:t>年一举拿下</a:t>
            </a:r>
            <a:r>
              <a:rPr lang="en-US" altLang="zh-CN" sz="1600" dirty="0">
                <a:latin typeface="微软雅黑" panose="020B0503020204020204" pitchFamily="34" charset="-122"/>
                <a:ea typeface="微软雅黑" panose="020B0503020204020204" pitchFamily="34" charset="-122"/>
              </a:rPr>
              <a:t>GRU</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LSTM</a:t>
            </a:r>
            <a:r>
              <a:rPr lang="zh-CN" altLang="en-US" sz="1600" dirty="0">
                <a:latin typeface="微软雅黑" panose="020B0503020204020204" pitchFamily="34" charset="-122"/>
                <a:ea typeface="微软雅黑" panose="020B0503020204020204" pitchFamily="34" charset="-122"/>
              </a:rPr>
              <a:t>两篇论文，其中</a:t>
            </a:r>
            <a:r>
              <a:rPr lang="en-US" altLang="zh-CN" sz="1600" dirty="0">
                <a:latin typeface="微软雅黑" panose="020B0503020204020204" pitchFamily="34" charset="-122"/>
                <a:ea typeface="微软雅黑" panose="020B0503020204020204" pitchFamily="34" charset="-122"/>
              </a:rPr>
              <a:t>LSTM</a:t>
            </a:r>
            <a:r>
              <a:rPr lang="zh-CN" altLang="en-US" sz="1600" dirty="0">
                <a:latin typeface="微软雅黑" panose="020B0503020204020204" pitchFamily="34" charset="-122"/>
                <a:ea typeface="微软雅黑" panose="020B0503020204020204" pitchFamily="34" charset="-122"/>
              </a:rPr>
              <a:t>的试验效果比</a:t>
            </a:r>
            <a:r>
              <a:rPr lang="en-US" altLang="zh-CN" sz="1600" dirty="0">
                <a:latin typeface="微软雅黑" panose="020B0503020204020204" pitchFamily="34" charset="-122"/>
                <a:ea typeface="微软雅黑" panose="020B0503020204020204" pitchFamily="34" charset="-122"/>
              </a:rPr>
              <a:t>GRU</a:t>
            </a:r>
            <a:r>
              <a:rPr lang="zh-CN" altLang="en-US" sz="1600" dirty="0">
                <a:latin typeface="微软雅黑" panose="020B0503020204020204" pitchFamily="34" charset="-122"/>
                <a:ea typeface="微软雅黑" panose="020B0503020204020204" pitchFamily="34" charset="-122"/>
              </a:rPr>
              <a:t>要好，成为</a:t>
            </a:r>
            <a:r>
              <a:rPr lang="en-US" altLang="zh-CN" sz="1600" dirty="0">
                <a:latin typeface="微软雅黑" panose="020B0503020204020204" pitchFamily="34" charset="-122"/>
                <a:ea typeface="微软雅黑" panose="020B0503020204020204" pitchFamily="34" charset="-122"/>
              </a:rPr>
              <a:t>LSTM-CWS</a:t>
            </a:r>
            <a:r>
              <a:rPr lang="zh-CN" altLang="en-US" sz="1600" dirty="0">
                <a:latin typeface="微软雅黑" panose="020B0503020204020204" pitchFamily="34" charset="-122"/>
                <a:ea typeface="微软雅黑" panose="020B0503020204020204" pitchFamily="34" charset="-122"/>
              </a:rPr>
              <a:t>的代表作。</a:t>
            </a:r>
            <a:r>
              <a:rPr lang="en-US" altLang="zh-CN" sz="1600" dirty="0">
                <a:latin typeface="微软雅黑" panose="020B0503020204020204" pitchFamily="34" charset="-122"/>
                <a:ea typeface="微软雅黑" panose="020B0503020204020204" pitchFamily="34" charset="-122"/>
              </a:rPr>
              <a:t>LSTM</a:t>
            </a:r>
            <a:r>
              <a:rPr lang="zh-CN" altLang="en-US" sz="1600" dirty="0">
                <a:latin typeface="微软雅黑" panose="020B0503020204020204" pitchFamily="34" charset="-122"/>
                <a:ea typeface="微软雅黑" panose="020B0503020204020204" pitchFamily="34" charset="-122"/>
              </a:rPr>
              <a:t>最大的优点就是理论上无限大的“</a:t>
            </a:r>
            <a:r>
              <a:rPr lang="en-US" altLang="zh-CN" sz="1600" dirty="0">
                <a:latin typeface="微软雅黑" panose="020B0503020204020204" pitchFamily="34" charset="-122"/>
                <a:ea typeface="微软雅黑" panose="020B0503020204020204" pitchFamily="34" charset="-122"/>
              </a:rPr>
              <a:t>window</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以及实际约</a:t>
            </a:r>
            <a:r>
              <a:rPr lang="en-US" altLang="zh-CN" sz="1600" dirty="0">
                <a:latin typeface="微软雅黑" panose="020B0503020204020204" pitchFamily="34" charset="-122"/>
                <a:ea typeface="微软雅黑" panose="020B0503020204020204" pitchFamily="34" charset="-122"/>
              </a:rPr>
              <a:t>200</a:t>
            </a:r>
            <a:r>
              <a:rPr lang="zh-CN" altLang="en-US" sz="1600" dirty="0">
                <a:latin typeface="微软雅黑" panose="020B0503020204020204" pitchFamily="34" charset="-122"/>
                <a:ea typeface="微软雅黑" panose="020B0503020204020204" pitchFamily="34" charset="-122"/>
              </a:rPr>
              <a:t>个</a:t>
            </a:r>
            <a:r>
              <a:rPr lang="en-US" altLang="zh-CN" sz="1600" dirty="0">
                <a:latin typeface="微软雅黑" panose="020B0503020204020204" pitchFamily="34" charset="-122"/>
                <a:ea typeface="微软雅黑" panose="020B0503020204020204" pitchFamily="34" charset="-122"/>
              </a:rPr>
              <a:t>time step</a:t>
            </a:r>
            <a:r>
              <a:rPr lang="zh-CN" altLang="en-US" sz="1600" dirty="0">
                <a:latin typeface="微软雅黑" panose="020B0503020204020204" pitchFamily="34" charset="-122"/>
                <a:ea typeface="微软雅黑" panose="020B0503020204020204" pitchFamily="34" charset="-122"/>
              </a:rPr>
              <a:t>左右的记忆跨度。</a:t>
            </a:r>
          </a:p>
        </p:txBody>
      </p:sp>
      <p:pic>
        <p:nvPicPr>
          <p:cNvPr id="8" name="图片 7">
            <a:extLst>
              <a:ext uri="{FF2B5EF4-FFF2-40B4-BE49-F238E27FC236}">
                <a16:creationId xmlns:a16="http://schemas.microsoft.com/office/drawing/2014/main" id="{B3F15F10-D06B-4210-AE31-1E1D76684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609" y="899688"/>
            <a:ext cx="4386185" cy="4141420"/>
          </a:xfrm>
          <a:prstGeom prst="rect">
            <a:avLst/>
          </a:prstGeom>
        </p:spPr>
      </p:pic>
    </p:spTree>
    <p:extLst>
      <p:ext uri="{BB962C8B-B14F-4D97-AF65-F5344CB8AC3E}">
        <p14:creationId xmlns:p14="http://schemas.microsoft.com/office/powerpoint/2010/main" val="33624377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45609" y="347044"/>
            <a:ext cx="216028" cy="216000"/>
            <a:chOff x="1827622" y="1343919"/>
            <a:chExt cx="2304000" cy="2304000"/>
          </a:xfrm>
        </p:grpSpPr>
        <p:sp>
          <p:nvSpPr>
            <p:cNvPr id="11" name="椭圆 10"/>
            <p:cNvSpPr/>
            <p:nvPr/>
          </p:nvSpPr>
          <p:spPr>
            <a:xfrm>
              <a:off x="1827622" y="1343919"/>
              <a:ext cx="2304000" cy="2304000"/>
            </a:xfrm>
            <a:prstGeom prst="ellipse">
              <a:avLst/>
            </a:prstGeom>
            <a:gradFill flip="none" rotWithShape="1">
              <a:gsLst>
                <a:gs pos="100000">
                  <a:schemeClr val="tx1">
                    <a:lumMod val="85000"/>
                    <a:lumOff val="15000"/>
                  </a:schemeClr>
                </a:gs>
                <a:gs pos="0">
                  <a:schemeClr val="tx1">
                    <a:lumMod val="65000"/>
                    <a:lumOff val="35000"/>
                  </a:schemeClr>
                </a:gs>
              </a:gsLst>
              <a:path path="circle">
                <a:fillToRect l="100000" b="100000"/>
              </a:path>
              <a:tileRect t="-100000" r="-100000"/>
            </a:grad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sp>
          <p:nvSpPr>
            <p:cNvPr id="12" name="椭圆 11"/>
            <p:cNvSpPr/>
            <p:nvPr/>
          </p:nvSpPr>
          <p:spPr>
            <a:xfrm>
              <a:off x="1877481" y="1393778"/>
              <a:ext cx="2204282" cy="2204282"/>
            </a:xfrm>
            <a:prstGeom prst="ellipse">
              <a:avLst/>
            </a:prstGeom>
            <a:gradFill flip="none" rotWithShape="1">
              <a:gsLst>
                <a:gs pos="0">
                  <a:srgbClr val="C00000"/>
                </a:gs>
                <a:gs pos="100000">
                  <a:srgbClr val="FF0000"/>
                </a:gs>
              </a:gsLst>
              <a:path path="circle">
                <a:fillToRect l="100000" b="100000"/>
              </a:path>
              <a:tileRect t="-100000" r="-100000"/>
            </a:gradFill>
            <a:ln w="12700">
              <a:gradFill>
                <a:gsLst>
                  <a:gs pos="100000">
                    <a:srgbClr val="C00000"/>
                  </a:gs>
                  <a:gs pos="0">
                    <a:srgbClr val="FF000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grpSp>
      <p:sp>
        <p:nvSpPr>
          <p:cNvPr id="13" name="TextBox 4"/>
          <p:cNvSpPr txBox="1"/>
          <p:nvPr/>
        </p:nvSpPr>
        <p:spPr>
          <a:xfrm>
            <a:off x="737076" y="235654"/>
            <a:ext cx="3216265" cy="438582"/>
          </a:xfrm>
          <a:prstGeom prst="rect">
            <a:avLst/>
          </a:prstGeom>
          <a:noFill/>
        </p:spPr>
        <p:txBody>
          <a:bodyPr wrap="none" lIns="68580" tIns="34290" rIns="68580" bIns="34290" rtlCol="0">
            <a:spAutoFit/>
          </a:bodyPr>
          <a:lstStyle/>
          <a:p>
            <a:r>
              <a:rPr lang="zh-CN" altLang="en-US" sz="2400" dirty="0">
                <a:solidFill>
                  <a:srgbClr val="C00000"/>
                </a:solidFill>
                <a:latin typeface="微软雅黑" pitchFamily="34" charset="-122"/>
                <a:ea typeface="微软雅黑" pitchFamily="34" charset="-122"/>
              </a:rPr>
              <a:t>深度学习中文分词现状</a:t>
            </a:r>
          </a:p>
        </p:txBody>
      </p:sp>
      <p:cxnSp>
        <p:nvCxnSpPr>
          <p:cNvPr id="14" name="直接连接符 13"/>
          <p:cNvCxnSpPr>
            <a:cxnSpLocks/>
          </p:cNvCxnSpPr>
          <p:nvPr/>
        </p:nvCxnSpPr>
        <p:spPr>
          <a:xfrm flipV="1">
            <a:off x="491308" y="695345"/>
            <a:ext cx="8025265" cy="340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 name="Freeform 6"/>
          <p:cNvSpPr>
            <a:spLocks noEditPoints="1"/>
          </p:cNvSpPr>
          <p:nvPr/>
        </p:nvSpPr>
        <p:spPr bwMode="auto">
          <a:xfrm>
            <a:off x="8499997" y="376722"/>
            <a:ext cx="319470" cy="320636"/>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zh-CN" altLang="en-US" sz="1400">
              <a:solidFill>
                <a:prstClr val="black"/>
              </a:solidFill>
            </a:endParaRPr>
          </a:p>
        </p:txBody>
      </p:sp>
      <p:sp>
        <p:nvSpPr>
          <p:cNvPr id="3" name="灯片编号占位符 2">
            <a:extLst>
              <a:ext uri="{FF2B5EF4-FFF2-40B4-BE49-F238E27FC236}">
                <a16:creationId xmlns:a16="http://schemas.microsoft.com/office/drawing/2014/main" id="{6DFE0AA6-5A7D-46FB-A5E7-7967D67742A7}"/>
              </a:ext>
            </a:extLst>
          </p:cNvPr>
          <p:cNvSpPr>
            <a:spLocks noGrp="1"/>
          </p:cNvSpPr>
          <p:nvPr>
            <p:ph type="sldNum" sz="quarter" idx="12"/>
          </p:nvPr>
        </p:nvSpPr>
        <p:spPr/>
        <p:txBody>
          <a:bodyPr/>
          <a:lstStyle/>
          <a:p>
            <a:r>
              <a:rPr lang="en-US" altLang="zh-CN" dirty="0"/>
              <a:t>		</a:t>
            </a:r>
            <a:fld id="{7B683D06-1B2D-4418-9191-09774B5762B3}" type="slidenum">
              <a:rPr lang="zh-CN" altLang="en-US" smtClean="0"/>
              <a:t>7</a:t>
            </a:fld>
            <a:r>
              <a:rPr lang="en-US" altLang="zh-CN" dirty="0"/>
              <a:t>/35</a:t>
            </a:r>
            <a:endParaRPr lang="zh-CN" altLang="en-US" dirty="0"/>
          </a:p>
        </p:txBody>
      </p:sp>
      <p:pic>
        <p:nvPicPr>
          <p:cNvPr id="4" name="图片 3">
            <a:extLst>
              <a:ext uri="{FF2B5EF4-FFF2-40B4-BE49-F238E27FC236}">
                <a16:creationId xmlns:a16="http://schemas.microsoft.com/office/drawing/2014/main" id="{33A591E4-C9A0-452B-8500-56ABB4B757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3623" y="1476574"/>
            <a:ext cx="7435340" cy="3266180"/>
          </a:xfrm>
          <a:prstGeom prst="rect">
            <a:avLst/>
          </a:prstGeom>
        </p:spPr>
      </p:pic>
      <p:sp>
        <p:nvSpPr>
          <p:cNvPr id="5" name="矩形 4">
            <a:extLst>
              <a:ext uri="{FF2B5EF4-FFF2-40B4-BE49-F238E27FC236}">
                <a16:creationId xmlns:a16="http://schemas.microsoft.com/office/drawing/2014/main" id="{92C4737F-295A-402B-9A30-FB9E45893660}"/>
              </a:ext>
            </a:extLst>
          </p:cNvPr>
          <p:cNvSpPr/>
          <p:nvPr/>
        </p:nvSpPr>
        <p:spPr>
          <a:xfrm>
            <a:off x="292096" y="712862"/>
            <a:ext cx="8698391" cy="700576"/>
          </a:xfrm>
          <a:prstGeom prst="rect">
            <a:avLst/>
          </a:prstGeom>
        </p:spPr>
        <p:txBody>
          <a:bodyPr wrap="square">
            <a:spAutoFit/>
          </a:bodyPr>
          <a:lstStyle/>
          <a:p>
            <a:pPr>
              <a:lnSpc>
                <a:spcPct val="150000"/>
              </a:lnSpc>
            </a:pPr>
            <a:r>
              <a:rPr lang="en-US" altLang="zh-CN" sz="1400" dirty="0">
                <a:latin typeface="微软雅黑" panose="020B0503020204020204" pitchFamily="34" charset="-122"/>
                <a:ea typeface="微软雅黑" panose="020B0503020204020204" pitchFamily="34" charset="-122"/>
              </a:rPr>
              <a:t>Chen</a:t>
            </a:r>
            <a:r>
              <a:rPr lang="zh-CN" altLang="en-US" sz="1400" dirty="0">
                <a:latin typeface="微软雅黑" panose="020B0503020204020204" pitchFamily="34" charset="-122"/>
                <a:ea typeface="微软雅黑" panose="020B0503020204020204" pitchFamily="34" charset="-122"/>
              </a:rPr>
              <a:t>等人虽然引入了</a:t>
            </a:r>
            <a:r>
              <a:rPr lang="en-US" altLang="zh-CN" sz="1400" dirty="0">
                <a:latin typeface="微软雅黑" panose="020B0503020204020204" pitchFamily="34" charset="-122"/>
                <a:ea typeface="微软雅黑" panose="020B0503020204020204" pitchFamily="34" charset="-122"/>
              </a:rPr>
              <a:t>LSTM</a:t>
            </a:r>
            <a:r>
              <a:rPr lang="zh-CN" altLang="en-US" sz="1400" dirty="0">
                <a:latin typeface="微软雅黑" panose="020B0503020204020204" pitchFamily="34" charset="-122"/>
                <a:ea typeface="微软雅黑" panose="020B0503020204020204" pitchFamily="34" charset="-122"/>
              </a:rPr>
              <a:t>，但并没有脱离</a:t>
            </a:r>
            <a:r>
              <a:rPr lang="en-US" altLang="zh-CN" sz="1400" dirty="0">
                <a:latin typeface="微软雅黑" panose="020B0503020204020204" pitchFamily="34" charset="-122"/>
                <a:ea typeface="微软雅黑" panose="020B0503020204020204" pitchFamily="34" charset="-122"/>
              </a:rPr>
              <a:t>window</a:t>
            </a:r>
            <a:r>
              <a:rPr lang="zh-CN" altLang="en-US" sz="1400" dirty="0">
                <a:latin typeface="微软雅黑" panose="020B0503020204020204" pitchFamily="34" charset="-122"/>
                <a:ea typeface="微软雅黑" panose="020B0503020204020204" pitchFamily="34" charset="-122"/>
              </a:rPr>
              <a:t>模型。他们的</a:t>
            </a:r>
            <a:r>
              <a:rPr lang="en-US" altLang="zh-CN" sz="1400" dirty="0">
                <a:latin typeface="微软雅黑" panose="020B0503020204020204" pitchFamily="34" charset="-122"/>
                <a:ea typeface="微软雅黑" panose="020B0503020204020204" pitchFamily="34" charset="-122"/>
              </a:rPr>
              <a:t>LSTM</a:t>
            </a:r>
            <a:r>
              <a:rPr lang="zh-CN" altLang="en-US" sz="1400" dirty="0">
                <a:latin typeface="微软雅黑" panose="020B0503020204020204" pitchFamily="34" charset="-122"/>
                <a:ea typeface="微软雅黑" panose="020B0503020204020204" pitchFamily="34" charset="-122"/>
              </a:rPr>
              <a:t>单元的输入是相邻字符的</a:t>
            </a:r>
            <a:r>
              <a:rPr lang="en-US" altLang="zh-CN" sz="1400" dirty="0">
                <a:latin typeface="微软雅黑" panose="020B0503020204020204" pitchFamily="34" charset="-122"/>
                <a:ea typeface="微软雅黑" panose="020B0503020204020204" pitchFamily="34" charset="-122"/>
              </a:rPr>
              <a:t>window</a:t>
            </a:r>
            <a:r>
              <a:rPr lang="zh-CN" altLang="en-US" sz="1400" dirty="0">
                <a:latin typeface="微软雅黑" panose="020B0503020204020204" pitchFamily="34" charset="-122"/>
                <a:ea typeface="微软雅黑" panose="020B0503020204020204" pitchFamily="34" charset="-122"/>
              </a:rPr>
              <a:t>，其在实验中，测试了多种</a:t>
            </a:r>
            <a:r>
              <a:rPr lang="en-US" altLang="zh-CN" sz="1400" dirty="0">
                <a:latin typeface="微软雅黑" panose="020B0503020204020204" pitchFamily="34" charset="-122"/>
                <a:ea typeface="微软雅黑" panose="020B0503020204020204" pitchFamily="34" charset="-122"/>
              </a:rPr>
              <a:t>Window</a:t>
            </a:r>
            <a:r>
              <a:rPr lang="zh-CN" altLang="en-US" sz="1400" dirty="0">
                <a:latin typeface="微软雅黑" panose="020B0503020204020204" pitchFamily="34" charset="-122"/>
                <a:ea typeface="微软雅黑" panose="020B0503020204020204" pitchFamily="34" charset="-122"/>
              </a:rPr>
              <a:t>窗口，发现</a:t>
            </a:r>
            <a:r>
              <a:rPr lang="en-US" altLang="zh-CN" sz="1400" dirty="0">
                <a:latin typeface="微软雅黑" panose="020B0503020204020204" pitchFamily="34" charset="-122"/>
                <a:ea typeface="微软雅黑" panose="020B0503020204020204" pitchFamily="34" charset="-122"/>
              </a:rPr>
              <a:t>0</a:t>
            </a:r>
            <a:r>
              <a:rPr lang="zh-CN" altLang="en-US" sz="1400" dirty="0">
                <a:latin typeface="微软雅黑" panose="020B0503020204020204" pitchFamily="34" charset="-122"/>
                <a:ea typeface="微软雅黑" panose="020B0503020204020204" pitchFamily="34" charset="-122"/>
              </a:rPr>
              <a:t>个窗口效果最好，但是作者没有对这个想法做深入解释</a:t>
            </a:r>
          </a:p>
        </p:txBody>
      </p:sp>
    </p:spTree>
    <p:extLst>
      <p:ext uri="{BB962C8B-B14F-4D97-AF65-F5344CB8AC3E}">
        <p14:creationId xmlns:p14="http://schemas.microsoft.com/office/powerpoint/2010/main" val="3728462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45609" y="347044"/>
            <a:ext cx="216028" cy="216000"/>
            <a:chOff x="1827622" y="1343919"/>
            <a:chExt cx="2304000" cy="2304000"/>
          </a:xfrm>
        </p:grpSpPr>
        <p:sp>
          <p:nvSpPr>
            <p:cNvPr id="11" name="椭圆 10"/>
            <p:cNvSpPr/>
            <p:nvPr/>
          </p:nvSpPr>
          <p:spPr>
            <a:xfrm>
              <a:off x="1827622" y="1343919"/>
              <a:ext cx="2304000" cy="2304000"/>
            </a:xfrm>
            <a:prstGeom prst="ellipse">
              <a:avLst/>
            </a:prstGeom>
            <a:gradFill flip="none" rotWithShape="1">
              <a:gsLst>
                <a:gs pos="100000">
                  <a:schemeClr val="tx1">
                    <a:lumMod val="85000"/>
                    <a:lumOff val="15000"/>
                  </a:schemeClr>
                </a:gs>
                <a:gs pos="0">
                  <a:schemeClr val="tx1">
                    <a:lumMod val="65000"/>
                    <a:lumOff val="35000"/>
                  </a:schemeClr>
                </a:gs>
              </a:gsLst>
              <a:path path="circle">
                <a:fillToRect l="100000" b="100000"/>
              </a:path>
              <a:tileRect t="-100000" r="-100000"/>
            </a:grad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sp>
          <p:nvSpPr>
            <p:cNvPr id="12" name="椭圆 11"/>
            <p:cNvSpPr/>
            <p:nvPr/>
          </p:nvSpPr>
          <p:spPr>
            <a:xfrm>
              <a:off x="1877481" y="1393778"/>
              <a:ext cx="2204282" cy="2204282"/>
            </a:xfrm>
            <a:prstGeom prst="ellipse">
              <a:avLst/>
            </a:prstGeom>
            <a:gradFill flip="none" rotWithShape="1">
              <a:gsLst>
                <a:gs pos="0">
                  <a:srgbClr val="C00000"/>
                </a:gs>
                <a:gs pos="100000">
                  <a:srgbClr val="FF0000"/>
                </a:gs>
              </a:gsLst>
              <a:path path="circle">
                <a:fillToRect l="100000" b="100000"/>
              </a:path>
              <a:tileRect t="-100000" r="-100000"/>
            </a:gradFill>
            <a:ln w="12700">
              <a:gradFill>
                <a:gsLst>
                  <a:gs pos="100000">
                    <a:srgbClr val="C00000"/>
                  </a:gs>
                  <a:gs pos="0">
                    <a:srgbClr val="FF000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grpSp>
      <p:sp>
        <p:nvSpPr>
          <p:cNvPr id="13" name="TextBox 4"/>
          <p:cNvSpPr txBox="1"/>
          <p:nvPr/>
        </p:nvSpPr>
        <p:spPr>
          <a:xfrm>
            <a:off x="737076" y="235654"/>
            <a:ext cx="3216265" cy="438582"/>
          </a:xfrm>
          <a:prstGeom prst="rect">
            <a:avLst/>
          </a:prstGeom>
          <a:noFill/>
        </p:spPr>
        <p:txBody>
          <a:bodyPr wrap="none" lIns="68580" tIns="34290" rIns="68580" bIns="34290" rtlCol="0">
            <a:spAutoFit/>
          </a:bodyPr>
          <a:lstStyle/>
          <a:p>
            <a:r>
              <a:rPr lang="zh-CN" altLang="en-US" sz="2400" dirty="0">
                <a:solidFill>
                  <a:srgbClr val="C00000"/>
                </a:solidFill>
                <a:latin typeface="微软雅黑" pitchFamily="34" charset="-122"/>
                <a:ea typeface="微软雅黑" pitchFamily="34" charset="-122"/>
              </a:rPr>
              <a:t>深度学习中文分词现状</a:t>
            </a:r>
          </a:p>
        </p:txBody>
      </p:sp>
      <p:cxnSp>
        <p:nvCxnSpPr>
          <p:cNvPr id="14" name="直接连接符 13"/>
          <p:cNvCxnSpPr>
            <a:cxnSpLocks/>
          </p:cNvCxnSpPr>
          <p:nvPr/>
        </p:nvCxnSpPr>
        <p:spPr>
          <a:xfrm flipV="1">
            <a:off x="491308" y="695345"/>
            <a:ext cx="8025265" cy="340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 name="Freeform 6"/>
          <p:cNvSpPr>
            <a:spLocks noEditPoints="1"/>
          </p:cNvSpPr>
          <p:nvPr/>
        </p:nvSpPr>
        <p:spPr bwMode="auto">
          <a:xfrm>
            <a:off x="8499997" y="376722"/>
            <a:ext cx="319470" cy="320636"/>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zh-CN" altLang="en-US" sz="1400">
              <a:solidFill>
                <a:prstClr val="black"/>
              </a:solidFill>
            </a:endParaRPr>
          </a:p>
        </p:txBody>
      </p:sp>
      <p:sp>
        <p:nvSpPr>
          <p:cNvPr id="3" name="灯片编号占位符 2">
            <a:extLst>
              <a:ext uri="{FF2B5EF4-FFF2-40B4-BE49-F238E27FC236}">
                <a16:creationId xmlns:a16="http://schemas.microsoft.com/office/drawing/2014/main" id="{6DFE0AA6-5A7D-46FB-A5E7-7967D67742A7}"/>
              </a:ext>
            </a:extLst>
          </p:cNvPr>
          <p:cNvSpPr>
            <a:spLocks noGrp="1"/>
          </p:cNvSpPr>
          <p:nvPr>
            <p:ph type="sldNum" sz="quarter" idx="12"/>
          </p:nvPr>
        </p:nvSpPr>
        <p:spPr/>
        <p:txBody>
          <a:bodyPr/>
          <a:lstStyle/>
          <a:p>
            <a:r>
              <a:rPr lang="en-US" altLang="zh-CN" dirty="0"/>
              <a:t>		</a:t>
            </a:r>
            <a:fld id="{7B683D06-1B2D-4418-9191-09774B5762B3}" type="slidenum">
              <a:rPr lang="zh-CN" altLang="en-US" smtClean="0"/>
              <a:t>8</a:t>
            </a:fld>
            <a:r>
              <a:rPr lang="en-US" altLang="zh-CN" dirty="0"/>
              <a:t>/35</a:t>
            </a:r>
            <a:endParaRPr lang="zh-CN" altLang="en-US" dirty="0"/>
          </a:p>
        </p:txBody>
      </p:sp>
      <p:pic>
        <p:nvPicPr>
          <p:cNvPr id="7" name="图片 6">
            <a:extLst>
              <a:ext uri="{FF2B5EF4-FFF2-40B4-BE49-F238E27FC236}">
                <a16:creationId xmlns:a16="http://schemas.microsoft.com/office/drawing/2014/main" id="{68467418-8203-42A7-82DC-BF74D4C359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97" y="876992"/>
            <a:ext cx="4539490" cy="2787282"/>
          </a:xfrm>
          <a:prstGeom prst="rect">
            <a:avLst/>
          </a:prstGeom>
        </p:spPr>
      </p:pic>
      <p:pic>
        <p:nvPicPr>
          <p:cNvPr id="9" name="图片 8">
            <a:extLst>
              <a:ext uri="{FF2B5EF4-FFF2-40B4-BE49-F238E27FC236}">
                <a16:creationId xmlns:a16="http://schemas.microsoft.com/office/drawing/2014/main" id="{CB2CE52D-2257-4E81-A947-519D38FA5A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00480" y="1015981"/>
            <a:ext cx="4340561" cy="2550407"/>
          </a:xfrm>
          <a:prstGeom prst="rect">
            <a:avLst/>
          </a:prstGeom>
        </p:spPr>
      </p:pic>
      <p:sp>
        <p:nvSpPr>
          <p:cNvPr id="16" name="矩形 15">
            <a:extLst>
              <a:ext uri="{FF2B5EF4-FFF2-40B4-BE49-F238E27FC236}">
                <a16:creationId xmlns:a16="http://schemas.microsoft.com/office/drawing/2014/main" id="{729C2523-FC36-46C4-AD00-79E2F27EE103}"/>
              </a:ext>
            </a:extLst>
          </p:cNvPr>
          <p:cNvSpPr/>
          <p:nvPr/>
        </p:nvSpPr>
        <p:spPr>
          <a:xfrm>
            <a:off x="168372" y="3651173"/>
            <a:ext cx="8922231" cy="1592744"/>
          </a:xfrm>
          <a:prstGeom prst="rect">
            <a:avLst/>
          </a:prstGeom>
        </p:spPr>
        <p:txBody>
          <a:bodyPr wrap="square">
            <a:spAutoFit/>
          </a:bodyPr>
          <a:lstStyle/>
          <a:p>
            <a:pPr>
              <a:lnSpc>
                <a:spcPct val="150000"/>
              </a:lnSpc>
            </a:pPr>
            <a:r>
              <a:rPr lang="en-US" altLang="zh-CN" sz="1400" dirty="0">
                <a:latin typeface="微软雅黑" panose="020B0503020204020204" pitchFamily="34" charset="-122"/>
                <a:ea typeface="微软雅黑" panose="020B0503020204020204" pitchFamily="34" charset="-122"/>
              </a:rPr>
              <a:t>Cai 2016</a:t>
            </a:r>
            <a:r>
              <a:rPr lang="zh-CN" altLang="en-US" sz="1400" dirty="0">
                <a:latin typeface="微软雅黑" panose="020B0503020204020204" pitchFamily="34" charset="-122"/>
                <a:ea typeface="微软雅黑" panose="020B0503020204020204" pitchFamily="34" charset="-122"/>
              </a:rPr>
              <a:t>独树一帜，跳出了序列标注的框框，直接对分词结果建模。他们的动机是，之前的方法无论用了多好的</a:t>
            </a:r>
            <a:r>
              <a:rPr lang="en-US" altLang="zh-CN" sz="1400" dirty="0">
                <a:latin typeface="微软雅黑" panose="020B0503020204020204" pitchFamily="34" charset="-122"/>
                <a:ea typeface="微软雅黑" panose="020B0503020204020204" pitchFamily="34" charset="-122"/>
              </a:rPr>
              <a:t>NN</a:t>
            </a:r>
            <a:r>
              <a:rPr lang="zh-CN" altLang="en-US" sz="1400" dirty="0">
                <a:latin typeface="微软雅黑" panose="020B0503020204020204" pitchFamily="34" charset="-122"/>
                <a:ea typeface="微软雅黑" panose="020B0503020204020204" pitchFamily="34" charset="-122"/>
              </a:rPr>
              <a:t>，实际上都是基于窗口的：</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rPr>
              <a:t>而他们想完全消除窗口，直接对分词结果建模。分词结果的好坏由下列两个方面衡量：</a:t>
            </a:r>
          </a:p>
          <a:p>
            <a:pPr>
              <a:lnSpc>
                <a:spcPct val="150000"/>
              </a:lnSpc>
            </a:pPr>
            <a:r>
              <a:rPr lang="en-US" altLang="zh-CN" sz="1400" dirty="0">
                <a:latin typeface="微软雅黑" panose="020B0503020204020204" pitchFamily="34" charset="-122"/>
                <a:ea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rPr>
              <a:t>、每个单词成词的分数，</a:t>
            </a:r>
            <a:r>
              <a:rPr lang="en-US" altLang="zh-CN" sz="1400" dirty="0">
                <a:latin typeface="微软雅黑" panose="020B0503020204020204" pitchFamily="34" charset="-122"/>
                <a:ea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rPr>
              <a:t>、单词接续的分数</a:t>
            </a:r>
          </a:p>
          <a:p>
            <a:endParaRPr lang="zh-CN" altLang="en-US" dirty="0"/>
          </a:p>
        </p:txBody>
      </p:sp>
    </p:spTree>
    <p:extLst>
      <p:ext uri="{BB962C8B-B14F-4D97-AF65-F5344CB8AC3E}">
        <p14:creationId xmlns:p14="http://schemas.microsoft.com/office/powerpoint/2010/main" val="221045033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45609" y="347044"/>
            <a:ext cx="216028" cy="216000"/>
            <a:chOff x="1827622" y="1343919"/>
            <a:chExt cx="2304000" cy="2304000"/>
          </a:xfrm>
        </p:grpSpPr>
        <p:sp>
          <p:nvSpPr>
            <p:cNvPr id="11" name="椭圆 10"/>
            <p:cNvSpPr/>
            <p:nvPr/>
          </p:nvSpPr>
          <p:spPr>
            <a:xfrm>
              <a:off x="1827622" y="1343919"/>
              <a:ext cx="2304000" cy="2304000"/>
            </a:xfrm>
            <a:prstGeom prst="ellipse">
              <a:avLst/>
            </a:prstGeom>
            <a:gradFill flip="none" rotWithShape="1">
              <a:gsLst>
                <a:gs pos="100000">
                  <a:schemeClr val="tx1">
                    <a:lumMod val="85000"/>
                    <a:lumOff val="15000"/>
                  </a:schemeClr>
                </a:gs>
                <a:gs pos="0">
                  <a:schemeClr val="tx1">
                    <a:lumMod val="65000"/>
                    <a:lumOff val="35000"/>
                  </a:schemeClr>
                </a:gs>
              </a:gsLst>
              <a:path path="circle">
                <a:fillToRect l="100000" b="100000"/>
              </a:path>
              <a:tileRect t="-100000" r="-100000"/>
            </a:grad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sp>
          <p:nvSpPr>
            <p:cNvPr id="12" name="椭圆 11"/>
            <p:cNvSpPr/>
            <p:nvPr/>
          </p:nvSpPr>
          <p:spPr>
            <a:xfrm>
              <a:off x="1877481" y="1393778"/>
              <a:ext cx="2204282" cy="2204282"/>
            </a:xfrm>
            <a:prstGeom prst="ellipse">
              <a:avLst/>
            </a:prstGeom>
            <a:gradFill flip="none" rotWithShape="1">
              <a:gsLst>
                <a:gs pos="0">
                  <a:srgbClr val="C00000"/>
                </a:gs>
                <a:gs pos="100000">
                  <a:srgbClr val="FF0000"/>
                </a:gs>
              </a:gsLst>
              <a:path path="circle">
                <a:fillToRect l="100000" b="100000"/>
              </a:path>
              <a:tileRect t="-100000" r="-100000"/>
            </a:gradFill>
            <a:ln w="12700">
              <a:gradFill>
                <a:gsLst>
                  <a:gs pos="100000">
                    <a:srgbClr val="C00000"/>
                  </a:gs>
                  <a:gs pos="0">
                    <a:srgbClr val="FF0000"/>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400">
                <a:solidFill>
                  <a:prstClr val="white"/>
                </a:solidFill>
              </a:endParaRPr>
            </a:p>
          </p:txBody>
        </p:sp>
      </p:grpSp>
      <p:sp>
        <p:nvSpPr>
          <p:cNvPr id="13" name="TextBox 4"/>
          <p:cNvSpPr txBox="1"/>
          <p:nvPr/>
        </p:nvSpPr>
        <p:spPr>
          <a:xfrm>
            <a:off x="737076" y="235654"/>
            <a:ext cx="3216265" cy="438582"/>
          </a:xfrm>
          <a:prstGeom prst="rect">
            <a:avLst/>
          </a:prstGeom>
          <a:noFill/>
        </p:spPr>
        <p:txBody>
          <a:bodyPr wrap="none" lIns="68580" tIns="34290" rIns="68580" bIns="34290" rtlCol="0">
            <a:spAutoFit/>
          </a:bodyPr>
          <a:lstStyle/>
          <a:p>
            <a:r>
              <a:rPr lang="zh-CN" altLang="en-US" sz="2400" dirty="0">
                <a:solidFill>
                  <a:srgbClr val="C00000"/>
                </a:solidFill>
                <a:latin typeface="微软雅黑" pitchFamily="34" charset="-122"/>
                <a:ea typeface="微软雅黑" pitchFamily="34" charset="-122"/>
              </a:rPr>
              <a:t>深度学习中文分词现状</a:t>
            </a:r>
          </a:p>
        </p:txBody>
      </p:sp>
      <p:cxnSp>
        <p:nvCxnSpPr>
          <p:cNvPr id="14" name="直接连接符 13"/>
          <p:cNvCxnSpPr>
            <a:cxnSpLocks/>
          </p:cNvCxnSpPr>
          <p:nvPr/>
        </p:nvCxnSpPr>
        <p:spPr>
          <a:xfrm flipV="1">
            <a:off x="491308" y="695345"/>
            <a:ext cx="8025265" cy="3401"/>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 name="Freeform 6"/>
          <p:cNvSpPr>
            <a:spLocks noEditPoints="1"/>
          </p:cNvSpPr>
          <p:nvPr/>
        </p:nvSpPr>
        <p:spPr bwMode="auto">
          <a:xfrm>
            <a:off x="8499997" y="376722"/>
            <a:ext cx="319470" cy="320636"/>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zh-CN" altLang="en-US" sz="1400">
              <a:solidFill>
                <a:prstClr val="black"/>
              </a:solidFill>
            </a:endParaRPr>
          </a:p>
        </p:txBody>
      </p:sp>
      <p:sp>
        <p:nvSpPr>
          <p:cNvPr id="3" name="灯片编号占位符 2">
            <a:extLst>
              <a:ext uri="{FF2B5EF4-FFF2-40B4-BE49-F238E27FC236}">
                <a16:creationId xmlns:a16="http://schemas.microsoft.com/office/drawing/2014/main" id="{6DFE0AA6-5A7D-46FB-A5E7-7967D67742A7}"/>
              </a:ext>
            </a:extLst>
          </p:cNvPr>
          <p:cNvSpPr>
            <a:spLocks noGrp="1"/>
          </p:cNvSpPr>
          <p:nvPr>
            <p:ph type="sldNum" sz="quarter" idx="12"/>
          </p:nvPr>
        </p:nvSpPr>
        <p:spPr/>
        <p:txBody>
          <a:bodyPr/>
          <a:lstStyle/>
          <a:p>
            <a:r>
              <a:rPr lang="en-US" altLang="zh-CN" dirty="0"/>
              <a:t>		</a:t>
            </a:r>
            <a:fld id="{7B683D06-1B2D-4418-9191-09774B5762B3}" type="slidenum">
              <a:rPr lang="zh-CN" altLang="en-US" smtClean="0"/>
              <a:t>9</a:t>
            </a:fld>
            <a:r>
              <a:rPr lang="en-US" altLang="zh-CN" dirty="0"/>
              <a:t>/35</a:t>
            </a:r>
            <a:endParaRPr lang="zh-CN" altLang="en-US" dirty="0"/>
          </a:p>
        </p:txBody>
      </p:sp>
      <p:sp>
        <p:nvSpPr>
          <p:cNvPr id="2" name="矩形 1">
            <a:extLst>
              <a:ext uri="{FF2B5EF4-FFF2-40B4-BE49-F238E27FC236}">
                <a16:creationId xmlns:a16="http://schemas.microsoft.com/office/drawing/2014/main" id="{A2C9DA11-C5E8-4BF0-9A87-571889A32337}"/>
              </a:ext>
            </a:extLst>
          </p:cNvPr>
          <p:cNvSpPr/>
          <p:nvPr/>
        </p:nvSpPr>
        <p:spPr>
          <a:xfrm>
            <a:off x="213582" y="3762102"/>
            <a:ext cx="8727459" cy="300082"/>
          </a:xfrm>
          <a:prstGeom prst="rect">
            <a:avLst/>
          </a:prstGeom>
        </p:spPr>
        <p:txBody>
          <a:bodyPr wrap="square">
            <a:spAutoFit/>
          </a:bodyPr>
          <a:lstStyle/>
          <a:p>
            <a:endParaRPr lang="zh-CN" altLang="en-US" dirty="0"/>
          </a:p>
        </p:txBody>
      </p:sp>
      <p:pic>
        <p:nvPicPr>
          <p:cNvPr id="5" name="图片 4">
            <a:extLst>
              <a:ext uri="{FF2B5EF4-FFF2-40B4-BE49-F238E27FC236}">
                <a16:creationId xmlns:a16="http://schemas.microsoft.com/office/drawing/2014/main" id="{669BDDCB-D40D-4323-8FAB-24656893A2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048" y="719855"/>
            <a:ext cx="7495410" cy="3557680"/>
          </a:xfrm>
          <a:prstGeom prst="rect">
            <a:avLst/>
          </a:prstGeom>
        </p:spPr>
      </p:pic>
      <p:sp>
        <p:nvSpPr>
          <p:cNvPr id="6" name="文本框 5">
            <a:extLst>
              <a:ext uri="{FF2B5EF4-FFF2-40B4-BE49-F238E27FC236}">
                <a16:creationId xmlns:a16="http://schemas.microsoft.com/office/drawing/2014/main" id="{292E3277-B6F3-4D33-ABA6-0970CE9FAB4B}"/>
              </a:ext>
            </a:extLst>
          </p:cNvPr>
          <p:cNvSpPr txBox="1"/>
          <p:nvPr/>
        </p:nvSpPr>
        <p:spPr>
          <a:xfrm>
            <a:off x="213582" y="4382636"/>
            <a:ext cx="6607899"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没有使用字典，并且跑了</a:t>
            </a:r>
            <a:r>
              <a:rPr lang="en-US" altLang="zh-CN" sz="1600" dirty="0" err="1">
                <a:latin typeface="微软雅黑" panose="020B0503020204020204" pitchFamily="34" charset="-122"/>
                <a:ea typeface="微软雅黑" panose="020B0503020204020204" pitchFamily="34" charset="-122"/>
              </a:rPr>
              <a:t>chen</a:t>
            </a:r>
            <a:r>
              <a:rPr lang="zh-CN" altLang="en-US" sz="1600" dirty="0">
                <a:latin typeface="微软雅黑" panose="020B0503020204020204" pitchFamily="34" charset="-122"/>
                <a:ea typeface="微软雅黑" panose="020B0503020204020204" pitchFamily="34" charset="-122"/>
              </a:rPr>
              <a:t>的代码，发现他们的结果没有论文中的好</a:t>
            </a:r>
          </a:p>
        </p:txBody>
      </p:sp>
    </p:spTree>
    <p:extLst>
      <p:ext uri="{BB962C8B-B14F-4D97-AF65-F5344CB8AC3E}">
        <p14:creationId xmlns:p14="http://schemas.microsoft.com/office/powerpoint/2010/main" val="159277621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theme/theme1.xml><?xml version="1.0" encoding="utf-8"?>
<a:theme xmlns:a="http://schemas.openxmlformats.org/drawingml/2006/main" name="第一PPT，www.1ppt.com">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1632</TotalTime>
  <Words>2481</Words>
  <Application>Microsoft Office PowerPoint</Application>
  <PresentationFormat>全屏显示(16:9)</PresentationFormat>
  <Paragraphs>258</Paragraphs>
  <Slides>35</Slides>
  <Notes>11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35</vt:i4>
      </vt:variant>
    </vt:vector>
  </HeadingPairs>
  <TitlesOfParts>
    <vt:vector size="45" baseType="lpstr">
      <vt:lpstr>等线</vt:lpstr>
      <vt:lpstr>宋体</vt:lpstr>
      <vt:lpstr>微软雅黑</vt:lpstr>
      <vt:lpstr>Arial</vt:lpstr>
      <vt:lpstr>Calibri</vt:lpstr>
      <vt:lpstr>Calibri Light</vt:lpstr>
      <vt:lpstr>Cambria Math</vt:lpstr>
      <vt:lpstr>Times New Roman</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商业融资计划书</dc:title>
  <dc:creator>第一PPT模板网：www.1ppt.com</dc:creator>
  <cp:keywords>第一PPT www.1ppt.com</cp:keywords>
  <cp:lastModifiedBy>XuJun</cp:lastModifiedBy>
  <cp:revision>277</cp:revision>
  <dcterms:created xsi:type="dcterms:W3CDTF">2016-09-10T07:04:40Z</dcterms:created>
  <dcterms:modified xsi:type="dcterms:W3CDTF">2017-08-28T04:41:50Z</dcterms:modified>
</cp:coreProperties>
</file>